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628" r:id="rId2"/>
    <p:sldId id="725" r:id="rId3"/>
    <p:sldId id="431" r:id="rId4"/>
    <p:sldId id="692" r:id="rId5"/>
    <p:sldId id="693" r:id="rId6"/>
    <p:sldId id="694" r:id="rId7"/>
    <p:sldId id="449" r:id="rId8"/>
    <p:sldId id="453" r:id="rId9"/>
    <p:sldId id="447" r:id="rId10"/>
    <p:sldId id="456" r:id="rId11"/>
    <p:sldId id="703" r:id="rId12"/>
    <p:sldId id="711" r:id="rId13"/>
    <p:sldId id="699" r:id="rId14"/>
    <p:sldId id="704" r:id="rId15"/>
    <p:sldId id="705" r:id="rId16"/>
    <p:sldId id="457" r:id="rId17"/>
    <p:sldId id="706" r:id="rId18"/>
    <p:sldId id="697" r:id="rId19"/>
    <p:sldId id="707" r:id="rId20"/>
    <p:sldId id="708" r:id="rId21"/>
    <p:sldId id="458" r:id="rId22"/>
    <p:sldId id="459" r:id="rId23"/>
    <p:sldId id="460" r:id="rId24"/>
    <p:sldId id="461" r:id="rId25"/>
    <p:sldId id="462" r:id="rId26"/>
    <p:sldId id="463" r:id="rId27"/>
    <p:sldId id="464" r:id="rId28"/>
    <p:sldId id="465" r:id="rId29"/>
    <p:sldId id="726" r:id="rId30"/>
    <p:sldId id="480" r:id="rId31"/>
    <p:sldId id="640" r:id="rId32"/>
    <p:sldId id="629" r:id="rId33"/>
    <p:sldId id="634" r:id="rId34"/>
    <p:sldId id="630" r:id="rId35"/>
    <p:sldId id="632" r:id="rId36"/>
    <p:sldId id="633" r:id="rId37"/>
    <p:sldId id="637" r:id="rId38"/>
    <p:sldId id="661" r:id="rId39"/>
    <p:sldId id="724" r:id="rId40"/>
    <p:sldId id="638" r:id="rId41"/>
    <p:sldId id="639" r:id="rId42"/>
    <p:sldId id="608" r:id="rId43"/>
    <p:sldId id="709" r:id="rId44"/>
    <p:sldId id="710" r:id="rId45"/>
    <p:sldId id="487" r:id="rId46"/>
    <p:sldId id="488" r:id="rId47"/>
    <p:sldId id="489" r:id="rId48"/>
    <p:sldId id="643" r:id="rId49"/>
    <p:sldId id="644" r:id="rId50"/>
    <p:sldId id="646" r:id="rId51"/>
    <p:sldId id="645" r:id="rId52"/>
    <p:sldId id="647" r:id="rId53"/>
    <p:sldId id="500" r:id="rId54"/>
    <p:sldId id="650" r:id="rId55"/>
    <p:sldId id="649" r:id="rId56"/>
    <p:sldId id="651" r:id="rId57"/>
    <p:sldId id="714" r:id="rId58"/>
    <p:sldId id="716" r:id="rId59"/>
    <p:sldId id="718" r:id="rId60"/>
    <p:sldId id="720" r:id="rId61"/>
    <p:sldId id="719" r:id="rId62"/>
    <p:sldId id="717" r:id="rId63"/>
    <p:sldId id="723" r:id="rId64"/>
    <p:sldId id="721" r:id="rId65"/>
    <p:sldId id="722" r:id="rId66"/>
    <p:sldId id="623" r:id="rId67"/>
    <p:sldId id="624" r:id="rId68"/>
    <p:sldId id="625" r:id="rId69"/>
    <p:sldId id="626" r:id="rId70"/>
    <p:sldId id="627" r:id="rId71"/>
    <p:sldId id="660" r:id="rId72"/>
    <p:sldId id="656" r:id="rId73"/>
    <p:sldId id="658" r:id="rId74"/>
    <p:sldId id="659" r:id="rId75"/>
    <p:sldId id="539" r:id="rId76"/>
    <p:sldId id="574" r:id="rId77"/>
    <p:sldId id="678" r:id="rId78"/>
    <p:sldId id="677" r:id="rId79"/>
    <p:sldId id="679" r:id="rId80"/>
    <p:sldId id="680" r:id="rId81"/>
    <p:sldId id="681" r:id="rId82"/>
    <p:sldId id="682" r:id="rId83"/>
    <p:sldId id="683" r:id="rId84"/>
    <p:sldId id="684" r:id="rId85"/>
    <p:sldId id="685" r:id="rId86"/>
    <p:sldId id="686" r:id="rId87"/>
    <p:sldId id="687" r:id="rId88"/>
    <p:sldId id="688" r:id="rId89"/>
    <p:sldId id="689" r:id="rId90"/>
    <p:sldId id="690" r:id="rId91"/>
    <p:sldId id="695" r:id="rId92"/>
    <p:sldId id="696" r:id="rId93"/>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D47"/>
    <a:srgbClr val="D9D9D9"/>
    <a:srgbClr val="736B41"/>
    <a:srgbClr val="0000FF"/>
    <a:srgbClr val="448900"/>
    <a:srgbClr val="82794A"/>
    <a:srgbClr val="37FF38"/>
    <a:srgbClr val="F1009E"/>
    <a:srgbClr val="45008E"/>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60"/>
  </p:normalViewPr>
  <p:slideViewPr>
    <p:cSldViewPr snapToGrid="0">
      <p:cViewPr varScale="1">
        <p:scale>
          <a:sx n="131" d="100"/>
          <a:sy n="131" d="100"/>
        </p:scale>
        <p:origin x="852" y="120"/>
      </p:cViewPr>
      <p:guideLst>
        <p:guide orient="horz" pos="2160"/>
        <p:guide pos="2880"/>
      </p:guideLst>
    </p:cSldViewPr>
  </p:slideViewPr>
  <p:notesTextViewPr>
    <p:cViewPr>
      <p:scale>
        <a:sx n="3" d="2"/>
        <a:sy n="3" d="2"/>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BD76399-9CA8-430F-979A-18C308D6E557}" type="datetimeFigureOut">
              <a:rPr lang="en-GB" smtClean="0"/>
              <a:pPr/>
              <a:t>07/11/2019</a:t>
            </a:fld>
            <a:endParaRPr lang="en-GB"/>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43A60B32-1376-4AA4-9E63-7DCBCEF5CDB0}" type="slidenum">
              <a:rPr lang="en-GB" smtClean="0"/>
              <a:pPr/>
              <a:t>‹#›</a:t>
            </a:fld>
            <a:endParaRPr lang="en-GB"/>
          </a:p>
        </p:txBody>
      </p:sp>
    </p:spTree>
    <p:extLst>
      <p:ext uri="{BB962C8B-B14F-4D97-AF65-F5344CB8AC3E}">
        <p14:creationId xmlns:p14="http://schemas.microsoft.com/office/powerpoint/2010/main" val="232934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atin typeface="Century Schoolbook" panose="020406040505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Century Schoolbook" panose="020406040505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675FDB-B0A0-4921-ACA4-6C4A2BC6D8CE}" type="datetime1">
              <a:rPr lang="en-GB" smtClean="0"/>
              <a:t>07/11/2019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64927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4ED8-2685-4930-8AE5-996490BB8293}" type="datetime1">
              <a:rPr lang="en-GB" smtClean="0"/>
              <a:t>07/11/2019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1656889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smtClean="0"/>
              <a:t>Click to edit Master text styles</a:t>
            </a:r>
          </a:p>
        </p:txBody>
      </p:sp>
      <p:sp>
        <p:nvSpPr>
          <p:cNvPr id="5" name="Date Placeholder 4"/>
          <p:cNvSpPr>
            <a:spLocks noGrp="1"/>
          </p:cNvSpPr>
          <p:nvPr>
            <p:ph type="dt" sz="half" idx="10"/>
          </p:nvPr>
        </p:nvSpPr>
        <p:spPr/>
        <p:txBody>
          <a:bodyPr/>
          <a:lstStyle/>
          <a:p>
            <a:fld id="{87669415-1870-4FB8-B1C9-DDDCEA43EC80}" type="datetime1">
              <a:rPr lang="en-GB" noProof="0" smtClean="0"/>
              <a:t>07/11/2019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2547195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noProof="0" dirty="0" smtClean="0"/>
              <a:t>Click to edit Master title style</a:t>
            </a:r>
            <a:endParaRPr lang="en-GB" noProof="0"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smtClean="0"/>
              <a:t>Click icon to add picture</a:t>
            </a:r>
            <a:endParaRPr lang="en-GB"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smtClean="0"/>
              <a:t>Click to edit Master text styles</a:t>
            </a:r>
          </a:p>
        </p:txBody>
      </p:sp>
      <p:sp>
        <p:nvSpPr>
          <p:cNvPr id="5" name="Date Placeholder 4"/>
          <p:cNvSpPr>
            <a:spLocks noGrp="1"/>
          </p:cNvSpPr>
          <p:nvPr>
            <p:ph type="dt" sz="half" idx="10"/>
          </p:nvPr>
        </p:nvSpPr>
        <p:spPr/>
        <p:txBody>
          <a:bodyPr/>
          <a:lstStyle/>
          <a:p>
            <a:fld id="{452F1D71-39D2-4E13-96A1-CFF76B3BAE51}" type="datetime1">
              <a:rPr lang="en-GB" noProof="0" smtClean="0"/>
              <a:t>07/11/2019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123353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8740B9-87D7-447F-9F24-E72061BBBBB8}" type="datetime1">
              <a:rPr lang="en-GB" smtClean="0"/>
              <a:t>07/11/2019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1198651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600380-F366-45A6-AE0D-C8CF7CE87A81}" type="datetime1">
              <a:rPr lang="en-GB" smtClean="0"/>
              <a:t>07/11/2019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388276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1231200"/>
          </a:xfrm>
        </p:spPr>
        <p:txBody>
          <a:bodyPr>
            <a:normAutofit/>
          </a:bodyPr>
          <a:lstStyle>
            <a:lvl1pPr>
              <a:defRPr sz="3200">
                <a:latin typeface="Calibri" panose="020F0502020204030204" pitchFamily="34" charset="0"/>
                <a:cs typeface="Calibri" panose="020F0502020204030204" pitchFamily="34" charset="0"/>
              </a:defRPr>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56461" y="1666069"/>
            <a:ext cx="8462075" cy="4625316"/>
          </a:xfrm>
        </p:spPr>
        <p:txBody>
          <a:bodyPr>
            <a:noAutofit/>
          </a:bodyPr>
          <a:lstStyle>
            <a:lvl1pPr>
              <a:lnSpc>
                <a:spcPct val="100000"/>
              </a:lnSpc>
              <a:spcBef>
                <a:spcPts val="1200"/>
              </a:spcBef>
              <a:defRPr sz="2000">
                <a:latin typeface="Calibri" panose="020F0502020204030204" pitchFamily="34" charset="0"/>
                <a:cs typeface="Calibri" panose="020F0502020204030204" pitchFamily="34" charset="0"/>
              </a:defRPr>
            </a:lvl1pPr>
            <a:lvl2pPr marL="460800">
              <a:lnSpc>
                <a:spcPct val="100000"/>
              </a:lnSpc>
              <a:spcBef>
                <a:spcPts val="600"/>
              </a:spcBef>
              <a:defRPr sz="1800">
                <a:latin typeface="Calibri" panose="020F0502020204030204" pitchFamily="34" charset="0"/>
                <a:cs typeface="Calibri" panose="020F0502020204030204" pitchFamily="34" charset="0"/>
              </a:defRPr>
            </a:lvl2pPr>
            <a:lvl3pPr marL="691200">
              <a:lnSpc>
                <a:spcPct val="100000"/>
              </a:lnSpc>
              <a:spcBef>
                <a:spcPts val="600"/>
              </a:spcBef>
              <a:defRPr sz="1600">
                <a:latin typeface="Calibri" panose="020F0502020204030204" pitchFamily="34" charset="0"/>
                <a:cs typeface="Calibri" panose="020F0502020204030204" pitchFamily="34" charset="0"/>
              </a:defRPr>
            </a:lvl3pPr>
            <a:lvl4pPr marL="921600">
              <a:lnSpc>
                <a:spcPct val="100000"/>
              </a:lnSpc>
              <a:spcBef>
                <a:spcPts val="600"/>
              </a:spcBef>
              <a:defRPr sz="1600">
                <a:latin typeface="Calibri" panose="020F0502020204030204" pitchFamily="34" charset="0"/>
                <a:cs typeface="Calibri" panose="020F0502020204030204" pitchFamily="34" charset="0"/>
              </a:defRPr>
            </a:lvl4pPr>
            <a:lvl5pPr marL="1152000">
              <a:lnSpc>
                <a:spcPct val="100000"/>
              </a:lnSpc>
              <a:spcBef>
                <a:spcPts val="600"/>
              </a:spcBef>
              <a:defRPr sz="1600">
                <a:latin typeface="Calibri" panose="020F0502020204030204" pitchFamily="34" charset="0"/>
                <a:cs typeface="Calibri" panose="020F0502020204030204" pitchFamily="34" charset="0"/>
              </a:defRPr>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Date Placeholder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B985B51B-112D-4BAF-9EEE-A891B6F71CDE}" type="datetime1">
              <a:rPr lang="en-GB" smtClean="0"/>
              <a:pPr/>
              <a:t>07/11/2019</a:t>
            </a:fld>
            <a:endParaRPr lang="en-GB" dirty="0"/>
          </a:p>
        </p:txBody>
      </p:sp>
      <p:sp>
        <p:nvSpPr>
          <p:cNvPr id="5" name="Footer Placeholder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en-GB" dirty="0"/>
          </a:p>
        </p:txBody>
      </p:sp>
      <p:sp>
        <p:nvSpPr>
          <p:cNvPr id="6" name="Slide Number Placeholder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FB8AE29E-CEF7-4D01-9252-1A41198295E8}" type="slidenum">
              <a:rPr lang="en-GB" smtClean="0"/>
              <a:pPr/>
              <a:t>‹#›</a:t>
            </a:fld>
            <a:endParaRPr lang="en-GB" dirty="0"/>
          </a:p>
        </p:txBody>
      </p:sp>
    </p:spTree>
    <p:extLst>
      <p:ext uri="{BB962C8B-B14F-4D97-AF65-F5344CB8AC3E}">
        <p14:creationId xmlns:p14="http://schemas.microsoft.com/office/powerpoint/2010/main" val="39900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626767"/>
          </a:xfrm>
        </p:spPr>
        <p:txBody>
          <a:bodyPr>
            <a:normAutofit/>
          </a:bodyPr>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56461" y="1625601"/>
            <a:ext cx="8462075" cy="4668594"/>
          </a:xfrm>
        </p:spPr>
        <p:txBody>
          <a:bodyPr>
            <a:noAutofit/>
          </a:bodyPr>
          <a:lstStyle>
            <a:lvl1pPr>
              <a:lnSpc>
                <a:spcPct val="100000"/>
              </a:lnSpc>
              <a:spcBef>
                <a:spcPts val="12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600"/>
            </a:lvl4pPr>
            <a:lvl5pPr marL="1152000">
              <a:lnSpc>
                <a:spcPct val="100000"/>
              </a:lnSpc>
              <a:spcBef>
                <a:spcPts val="600"/>
              </a:spcBef>
              <a:defRPr sz="16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Date Placeholder 3"/>
          <p:cNvSpPr>
            <a:spLocks noGrp="1"/>
          </p:cNvSpPr>
          <p:nvPr>
            <p:ph type="dt" sz="half" idx="10"/>
          </p:nvPr>
        </p:nvSpPr>
        <p:spPr/>
        <p:txBody>
          <a:bodyPr/>
          <a:lstStyle/>
          <a:p>
            <a:fld id="{147CBC3F-9FB3-49A8-A61F-E981B9D222E3}" type="datetime1">
              <a:rPr lang="en-GB" noProof="0" smtClean="0"/>
              <a:t>07/11/2019</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a:t>
            </a:fld>
            <a:endParaRPr lang="en-GB" noProof="0" dirty="0"/>
          </a:p>
        </p:txBody>
      </p:sp>
      <p:sp>
        <p:nvSpPr>
          <p:cNvPr id="10"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Tree>
    <p:extLst>
      <p:ext uri="{BB962C8B-B14F-4D97-AF65-F5344CB8AC3E}">
        <p14:creationId xmlns:p14="http://schemas.microsoft.com/office/powerpoint/2010/main" val="406134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4" name="Date Placeholder 3"/>
          <p:cNvSpPr>
            <a:spLocks noGrp="1"/>
          </p:cNvSpPr>
          <p:nvPr>
            <p:ph type="dt" sz="half" idx="10"/>
          </p:nvPr>
        </p:nvSpPr>
        <p:spPr/>
        <p:txBody>
          <a:bodyPr/>
          <a:lstStyle/>
          <a:p>
            <a:fld id="{C0FE4CCE-FF79-4663-94BC-6D5CC7D9AA0C}" type="datetime1">
              <a:rPr lang="en-GB" noProof="0" smtClean="0"/>
              <a:t>07/11/2019</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3907137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sz="half" idx="1"/>
          </p:nvPr>
        </p:nvSpPr>
        <p:spPr>
          <a:xfrm>
            <a:off x="356461" y="1539631"/>
            <a:ext cx="4158389" cy="4751754"/>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Content Placeholder 3"/>
          <p:cNvSpPr>
            <a:spLocks noGrp="1"/>
          </p:cNvSpPr>
          <p:nvPr>
            <p:ph sz="half" idx="2"/>
          </p:nvPr>
        </p:nvSpPr>
        <p:spPr>
          <a:xfrm>
            <a:off x="4629150" y="1537303"/>
            <a:ext cx="4189386" cy="4754081"/>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Date Placeholder 4"/>
          <p:cNvSpPr>
            <a:spLocks noGrp="1"/>
          </p:cNvSpPr>
          <p:nvPr>
            <p:ph type="dt" sz="half" idx="10"/>
          </p:nvPr>
        </p:nvSpPr>
        <p:spPr/>
        <p:txBody>
          <a:bodyPr/>
          <a:lstStyle/>
          <a:p>
            <a:fld id="{F1021735-32C9-4DD0-94BC-1C7890D38BCF}" type="datetime1">
              <a:rPr lang="en-GB" noProof="0" smtClean="0"/>
              <a:t>07/11/2019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2849462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6460" y="365126"/>
            <a:ext cx="8462075" cy="1325563"/>
          </a:xfrm>
        </p:spPr>
        <p:txBody>
          <a:bodyPr>
            <a:normAutofit/>
          </a:bodyPr>
          <a:lstStyle>
            <a:lvl1pPr>
              <a:defRPr sz="3200"/>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a:xfrm>
            <a:off x="356460" y="1690689"/>
            <a:ext cx="4141722"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4" name="Content Placeholder 3"/>
          <p:cNvSpPr>
            <a:spLocks noGrp="1"/>
          </p:cNvSpPr>
          <p:nvPr>
            <p:ph sz="half" idx="2"/>
          </p:nvPr>
        </p:nvSpPr>
        <p:spPr>
          <a:xfrm>
            <a:off x="356460" y="2505075"/>
            <a:ext cx="4141722"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4"/>
          <p:cNvSpPr>
            <a:spLocks noGrp="1"/>
          </p:cNvSpPr>
          <p:nvPr>
            <p:ph type="body" sz="quarter" idx="3"/>
          </p:nvPr>
        </p:nvSpPr>
        <p:spPr>
          <a:xfrm>
            <a:off x="4629150" y="1690689"/>
            <a:ext cx="4189385"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6" name="Content Placeholder 5"/>
          <p:cNvSpPr>
            <a:spLocks noGrp="1"/>
          </p:cNvSpPr>
          <p:nvPr>
            <p:ph sz="quarter" idx="4"/>
          </p:nvPr>
        </p:nvSpPr>
        <p:spPr>
          <a:xfrm>
            <a:off x="4629150" y="2505075"/>
            <a:ext cx="4189385"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Date Placeholder 6"/>
          <p:cNvSpPr>
            <a:spLocks noGrp="1"/>
          </p:cNvSpPr>
          <p:nvPr>
            <p:ph type="dt" sz="half" idx="10"/>
          </p:nvPr>
        </p:nvSpPr>
        <p:spPr/>
        <p:txBody>
          <a:bodyPr/>
          <a:lstStyle/>
          <a:p>
            <a:fld id="{1DA89FC7-62E2-41D9-A0EB-B80540E0ABEB}" type="datetime1">
              <a:rPr lang="en-GB" noProof="0" smtClean="0"/>
              <a:t>07/11/2019</a:t>
            </a:fld>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367893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title +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BF2060B-D19E-44C1-814E-5F1678E23D66}" type="datetime1">
              <a:rPr lang="en-GB" noProof="0" smtClean="0"/>
              <a:t>07/11/2019</a:t>
            </a:fld>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FB8AE29E-CEF7-4D01-9252-1A41198295E8}" type="slidenum">
              <a:rPr lang="en-GB" noProof="0" smtClean="0"/>
              <a:pPr/>
              <a:t>‹#›</a:t>
            </a:fld>
            <a:endParaRPr lang="en-GB" noProof="0" dirty="0"/>
          </a:p>
        </p:txBody>
      </p:sp>
      <p:sp>
        <p:nvSpPr>
          <p:cNvPr id="10" name="Title 1"/>
          <p:cNvSpPr>
            <a:spLocks noGrp="1"/>
          </p:cNvSpPr>
          <p:nvPr>
            <p:ph type="title"/>
          </p:nvPr>
        </p:nvSpPr>
        <p:spPr>
          <a:xfrm>
            <a:off x="356461" y="365125"/>
            <a:ext cx="8462075" cy="626767"/>
          </a:xfrm>
        </p:spPr>
        <p:txBody>
          <a:bodyPr>
            <a:normAutofit/>
          </a:bodyPr>
          <a:lstStyle>
            <a:lvl1pPr>
              <a:lnSpc>
                <a:spcPct val="100000"/>
              </a:lnSpc>
              <a:defRPr sz="3200"/>
            </a:lvl1pPr>
          </a:lstStyle>
          <a:p>
            <a:r>
              <a:rPr lang="en-GB" noProof="0" dirty="0" smtClean="0"/>
              <a:t>Click to edit Master title style</a:t>
            </a:r>
            <a:endParaRPr lang="en-GB" noProof="0" dirty="0"/>
          </a:p>
        </p:txBody>
      </p:sp>
      <p:sp>
        <p:nvSpPr>
          <p:cNvPr id="11"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
        <p:nvSpPr>
          <p:cNvPr id="12" name="Text Placeholder 2"/>
          <p:cNvSpPr>
            <a:spLocks noGrp="1"/>
          </p:cNvSpPr>
          <p:nvPr>
            <p:ph type="body" idx="1"/>
          </p:nvPr>
        </p:nvSpPr>
        <p:spPr>
          <a:xfrm>
            <a:off x="356460" y="1690689"/>
            <a:ext cx="4141722"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13" name="Content Placeholder 3"/>
          <p:cNvSpPr>
            <a:spLocks noGrp="1"/>
          </p:cNvSpPr>
          <p:nvPr>
            <p:ph sz="half" idx="2"/>
          </p:nvPr>
        </p:nvSpPr>
        <p:spPr>
          <a:xfrm>
            <a:off x="356460" y="2505075"/>
            <a:ext cx="4141722" cy="3786310"/>
          </a:xfrm>
        </p:spPr>
        <p:txBody>
          <a:bodyPr>
            <a:normAutofit/>
          </a:bodyPr>
          <a:lstStyle>
            <a:lvl1pPr>
              <a:lnSpc>
                <a:spcPct val="100000"/>
              </a:lnSpc>
              <a:spcBef>
                <a:spcPts val="12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4"/>
          <p:cNvSpPr>
            <a:spLocks noGrp="1"/>
          </p:cNvSpPr>
          <p:nvPr>
            <p:ph type="body" sz="quarter" idx="3"/>
          </p:nvPr>
        </p:nvSpPr>
        <p:spPr>
          <a:xfrm>
            <a:off x="4629150" y="1690689"/>
            <a:ext cx="4189385" cy="814386"/>
          </a:xfrm>
        </p:spPr>
        <p:txBody>
          <a:bodyPr anchor="b"/>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15" name="Content Placeholder 5"/>
          <p:cNvSpPr>
            <a:spLocks noGrp="1"/>
          </p:cNvSpPr>
          <p:nvPr>
            <p:ph sz="quarter" idx="4"/>
          </p:nvPr>
        </p:nvSpPr>
        <p:spPr>
          <a:xfrm>
            <a:off x="4629150" y="2505075"/>
            <a:ext cx="4189385"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283278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GB" noProof="0" dirty="0" smtClean="0"/>
              <a:t>Click to edit Master title style</a:t>
            </a:r>
            <a:endParaRPr lang="en-GB" noProof="0" dirty="0"/>
          </a:p>
        </p:txBody>
      </p:sp>
      <p:sp>
        <p:nvSpPr>
          <p:cNvPr id="3" name="Date Placeholder 2"/>
          <p:cNvSpPr>
            <a:spLocks noGrp="1"/>
          </p:cNvSpPr>
          <p:nvPr>
            <p:ph type="dt" sz="half" idx="10"/>
          </p:nvPr>
        </p:nvSpPr>
        <p:spPr/>
        <p:txBody>
          <a:bodyPr/>
          <a:lstStyle/>
          <a:p>
            <a:fld id="{411D1984-B31F-40EB-A98D-87D95E8EA061}" type="datetime1">
              <a:rPr lang="en-GB" noProof="0" smtClean="0"/>
              <a:t>07/11/2019</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413017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CC67AB-3E5F-4130-9181-79C850E52EEC}" type="datetime1">
              <a:rPr lang="en-GB" smtClean="0"/>
              <a:t>07/11/2019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8AE29E-CEF7-4D01-9252-1A41198295E8}" type="slidenum">
              <a:rPr lang="en-US" smtClean="0"/>
              <a:pPr/>
              <a:t>‹#›</a:t>
            </a:fld>
            <a:endParaRPr lang="en-US"/>
          </a:p>
        </p:txBody>
      </p:sp>
      <p:sp>
        <p:nvSpPr>
          <p:cNvPr id="6" name="Title 1"/>
          <p:cNvSpPr>
            <a:spLocks noGrp="1"/>
          </p:cNvSpPr>
          <p:nvPr>
            <p:ph type="title"/>
          </p:nvPr>
        </p:nvSpPr>
        <p:spPr>
          <a:xfrm>
            <a:off x="356461" y="365125"/>
            <a:ext cx="8462075" cy="626767"/>
          </a:xfrm>
        </p:spPr>
        <p:txBody>
          <a:bodyPr>
            <a:normAutofit/>
          </a:bodyPr>
          <a:lstStyle>
            <a:lvl1pPr>
              <a:defRPr sz="3200"/>
            </a:lvl1pPr>
          </a:lstStyle>
          <a:p>
            <a:r>
              <a:rPr lang="en-GB" noProof="0" dirty="0" smtClean="0"/>
              <a:t>Click to edit Master title style</a:t>
            </a:r>
            <a:endParaRPr lang="en-GB" noProof="0" dirty="0"/>
          </a:p>
        </p:txBody>
      </p:sp>
      <p:sp>
        <p:nvSpPr>
          <p:cNvPr id="7"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Tree>
    <p:extLst>
      <p:ext uri="{BB962C8B-B14F-4D97-AF65-F5344CB8AC3E}">
        <p14:creationId xmlns:p14="http://schemas.microsoft.com/office/powerpoint/2010/main" val="141240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461" y="365125"/>
            <a:ext cx="8462075" cy="110721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6461" y="1557580"/>
            <a:ext cx="8462075" cy="461938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6461"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A4240-91E2-4CF1-B481-64B0310046A4}" type="datetime1">
              <a:rPr lang="en-GB" smtClean="0"/>
              <a:t>07/11/2019</a:t>
            </a:fld>
            <a:endParaRPr lang="en-US"/>
          </a:p>
        </p:txBody>
      </p:sp>
      <p:sp>
        <p:nvSpPr>
          <p:cNvPr id="5" name="Footer Placeholder 4"/>
          <p:cNvSpPr>
            <a:spLocks noGrp="1"/>
          </p:cNvSpPr>
          <p:nvPr>
            <p:ph type="ftr" sz="quarter" idx="3"/>
          </p:nvPr>
        </p:nvSpPr>
        <p:spPr>
          <a:xfrm>
            <a:off x="2611464" y="6356351"/>
            <a:ext cx="395206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61136" y="635064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AE29E-CEF7-4D01-9252-1A41198295E8}" type="slidenum">
              <a:rPr lang="en-US" smtClean="0"/>
              <a:pPr/>
              <a:t>‹#›</a:t>
            </a:fld>
            <a:endParaRPr lang="en-US"/>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72450" y="6039"/>
            <a:ext cx="971550" cy="547688"/>
          </a:xfrm>
          <a:prstGeom prst="rect">
            <a:avLst/>
          </a:prstGeom>
        </p:spPr>
      </p:pic>
    </p:spTree>
    <p:extLst>
      <p:ext uri="{BB962C8B-B14F-4D97-AF65-F5344CB8AC3E}">
        <p14:creationId xmlns:p14="http://schemas.microsoft.com/office/powerpoint/2010/main" val="1874657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73" r:id="rId7"/>
    <p:sldLayoutId id="2147483666" r:id="rId8"/>
    <p:sldLayoutId id="2147483675" r:id="rId9"/>
    <p:sldLayoutId id="2147483667" r:id="rId10"/>
    <p:sldLayoutId id="2147483668" r:id="rId11"/>
    <p:sldLayoutId id="2147483669" r:id="rId12"/>
    <p:sldLayoutId id="2147483670" r:id="rId13"/>
    <p:sldLayoutId id="2147483671" r:id="rId14"/>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8.x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52.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5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5.emf"/><Relationship Id="rId1" Type="http://schemas.openxmlformats.org/officeDocument/2006/relationships/slideLayout" Target="../slideLayouts/slideLayout8.xml"/><Relationship Id="rId5" Type="http://schemas.openxmlformats.org/officeDocument/2006/relationships/image" Target="../media/image91.emf"/><Relationship Id="rId4" Type="http://schemas.openxmlformats.org/officeDocument/2006/relationships/image" Target="../media/image90.emf"/></Relationships>
</file>

<file path=ppt/slides/_rels/slide5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8.xml"/><Relationship Id="rId5" Type="http://schemas.openxmlformats.org/officeDocument/2006/relationships/image" Target="../media/image111.emf"/><Relationship Id="rId4" Type="http://schemas.openxmlformats.org/officeDocument/2006/relationships/image" Target="../media/image11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9.xml"/><Relationship Id="rId4"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slideLayout" Target="../slideLayouts/slideLayout9.xml"/><Relationship Id="rId5" Type="http://schemas.openxmlformats.org/officeDocument/2006/relationships/image" Target="../media/image118.emf"/><Relationship Id="rId4" Type="http://schemas.openxmlformats.org/officeDocument/2006/relationships/image" Target="../media/image117.emf"/></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image" Target="../media/image136.emf"/><Relationship Id="rId1" Type="http://schemas.openxmlformats.org/officeDocument/2006/relationships/slideLayout" Target="../slideLayouts/slideLayout8.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emf"/><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10.xml"/><Relationship Id="rId4" Type="http://schemas.openxmlformats.org/officeDocument/2006/relationships/image" Target="../media/image145.emf"/></Relationships>
</file>

<file path=ppt/slides/_rels/slide8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10.xml"/><Relationship Id="rId5" Type="http://schemas.openxmlformats.org/officeDocument/2006/relationships/image" Target="../media/image154.emf"/><Relationship Id="rId4" Type="http://schemas.openxmlformats.org/officeDocument/2006/relationships/image" Target="../media/image153.emf"/></Relationships>
</file>

<file path=ppt/slides/_rels/slide89.xml.rels><?xml version="1.0" encoding="UTF-8" standalone="yes"?>
<Relationships xmlns="http://schemas.openxmlformats.org/package/2006/relationships"><Relationship Id="rId2" Type="http://schemas.openxmlformats.org/officeDocument/2006/relationships/image" Target="../media/image155.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57.emf"/><Relationship Id="rId7" Type="http://schemas.openxmlformats.org/officeDocument/2006/relationships/image" Target="../media/image161.emf"/><Relationship Id="rId2" Type="http://schemas.openxmlformats.org/officeDocument/2006/relationships/image" Target="../media/image156.emf"/><Relationship Id="rId1" Type="http://schemas.openxmlformats.org/officeDocument/2006/relationships/slideLayout" Target="../slideLayouts/slideLayout10.xml"/><Relationship Id="rId6" Type="http://schemas.openxmlformats.org/officeDocument/2006/relationships/image" Target="../media/image160.emf"/><Relationship Id="rId5" Type="http://schemas.openxmlformats.org/officeDocument/2006/relationships/image" Target="../media/image159.emf"/><Relationship Id="rId10" Type="http://schemas.openxmlformats.org/officeDocument/2006/relationships/image" Target="../media/image164.emf"/><Relationship Id="rId4" Type="http://schemas.openxmlformats.org/officeDocument/2006/relationships/image" Target="../media/image158.emf"/><Relationship Id="rId9" Type="http://schemas.openxmlformats.org/officeDocument/2006/relationships/image" Target="../media/image163.emf"/></Relationships>
</file>

<file path=ppt/slides/_rels/slide91.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7.emf"/><Relationship Id="rId7" Type="http://schemas.openxmlformats.org/officeDocument/2006/relationships/image" Target="../media/image156.emf"/><Relationship Id="rId2" Type="http://schemas.openxmlformats.org/officeDocument/2006/relationships/image" Target="../media/image160.emf"/><Relationship Id="rId1" Type="http://schemas.openxmlformats.org/officeDocument/2006/relationships/slideLayout" Target="../slideLayouts/slideLayout8.xml"/><Relationship Id="rId6" Type="http://schemas.openxmlformats.org/officeDocument/2006/relationships/image" Target="../media/image162.emf"/><Relationship Id="rId11" Type="http://schemas.openxmlformats.org/officeDocument/2006/relationships/image" Target="../media/image147.emf"/><Relationship Id="rId5" Type="http://schemas.openxmlformats.org/officeDocument/2006/relationships/image" Target="../media/image158.emf"/><Relationship Id="rId10" Type="http://schemas.openxmlformats.org/officeDocument/2006/relationships/image" Target="../media/image164.emf"/><Relationship Id="rId4" Type="http://schemas.openxmlformats.org/officeDocument/2006/relationships/image" Target="../media/image161.emf"/><Relationship Id="rId9" Type="http://schemas.openxmlformats.org/officeDocument/2006/relationships/image" Target="../media/image159.emf"/></Relationships>
</file>

<file path=ppt/slides/_rels/slide92.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7.emf"/><Relationship Id="rId7" Type="http://schemas.openxmlformats.org/officeDocument/2006/relationships/image" Target="../media/image156.emf"/><Relationship Id="rId2" Type="http://schemas.openxmlformats.org/officeDocument/2006/relationships/image" Target="../media/image160.emf"/><Relationship Id="rId1" Type="http://schemas.openxmlformats.org/officeDocument/2006/relationships/slideLayout" Target="../slideLayouts/slideLayout8.xml"/><Relationship Id="rId6" Type="http://schemas.openxmlformats.org/officeDocument/2006/relationships/image" Target="../media/image162.emf"/><Relationship Id="rId5" Type="http://schemas.openxmlformats.org/officeDocument/2006/relationships/image" Target="../media/image158.emf"/><Relationship Id="rId10" Type="http://schemas.openxmlformats.org/officeDocument/2006/relationships/image" Target="../media/image164.emf"/><Relationship Id="rId4" Type="http://schemas.openxmlformats.org/officeDocument/2006/relationships/image" Target="../media/image161.emf"/><Relationship Id="rId9" Type="http://schemas.openxmlformats.org/officeDocument/2006/relationships/image" Target="../media/image15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l"/>
            <a:r>
              <a:rPr lang="en-GB" sz="3200" dirty="0" smtClean="0"/>
              <a:t>Lecture 07</a:t>
            </a:r>
            <a:br>
              <a:rPr lang="en-GB" sz="3200" dirty="0" smtClean="0"/>
            </a:br>
            <a:r>
              <a:rPr lang="en-GB" dirty="0" smtClean="0"/>
              <a:t/>
            </a:r>
            <a:br>
              <a:rPr lang="en-GB" dirty="0" smtClean="0"/>
            </a:br>
            <a:r>
              <a:rPr lang="en-GB" dirty="0" smtClean="0"/>
              <a:t>Visual analytics of </a:t>
            </a:r>
            <a:r>
              <a:rPr lang="en-GB" dirty="0" err="1" smtClean="0"/>
              <a:t>spatio</a:t>
            </a:r>
            <a:r>
              <a:rPr lang="en-GB" dirty="0" smtClean="0"/>
              <a:t>-temporal data</a:t>
            </a:r>
            <a:endParaRPr lang="en-GB" dirty="0"/>
          </a:p>
        </p:txBody>
      </p:sp>
      <p:sp>
        <p:nvSpPr>
          <p:cNvPr id="3" name="Subtitle 2"/>
          <p:cNvSpPr>
            <a:spLocks noGrp="1"/>
          </p:cNvSpPr>
          <p:nvPr>
            <p:ph type="subTitle" idx="1"/>
          </p:nvPr>
        </p:nvSpPr>
        <p:spPr/>
        <p:txBody>
          <a:bodyPr/>
          <a:lstStyle/>
          <a:p>
            <a:r>
              <a:rPr lang="en-GB" dirty="0" smtClean="0"/>
              <a:t>given by</a:t>
            </a:r>
          </a:p>
          <a:p>
            <a:r>
              <a:rPr lang="en-GB" dirty="0"/>
              <a:t>p</a:t>
            </a:r>
            <a:r>
              <a:rPr lang="en-GB" dirty="0" smtClean="0"/>
              <a:t>rof. Gennady </a:t>
            </a:r>
            <a:r>
              <a:rPr lang="en-GB" dirty="0" err="1" smtClean="0"/>
              <a:t>Andrienko</a:t>
            </a:r>
            <a:r>
              <a:rPr lang="en-GB" dirty="0" smtClean="0"/>
              <a:t> and </a:t>
            </a:r>
          </a:p>
          <a:p>
            <a:r>
              <a:rPr lang="en-GB" dirty="0" smtClean="0"/>
              <a:t>prof. Natalia </a:t>
            </a:r>
            <a:r>
              <a:rPr lang="en-GB" dirty="0" err="1" smtClean="0"/>
              <a:t>Andrienko</a:t>
            </a:r>
            <a:r>
              <a:rPr lang="en-GB" dirty="0" smtClean="0"/>
              <a:t> </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US" smtClean="0"/>
              <a:pPr/>
              <a:t>1</a:t>
            </a:fld>
            <a:endParaRPr lang="en-US"/>
          </a:p>
        </p:txBody>
      </p:sp>
      <p:sp>
        <p:nvSpPr>
          <p:cNvPr id="6" name="TextBox 5"/>
          <p:cNvSpPr txBox="1"/>
          <p:nvPr/>
        </p:nvSpPr>
        <p:spPr>
          <a:xfrm>
            <a:off x="685800" y="383828"/>
            <a:ext cx="5189241" cy="461665"/>
          </a:xfrm>
          <a:prstGeom prst="rect">
            <a:avLst/>
          </a:prstGeom>
          <a:noFill/>
        </p:spPr>
        <p:txBody>
          <a:bodyPr wrap="none" rtlCol="0">
            <a:spAutoFit/>
          </a:bodyPr>
          <a:lstStyle/>
          <a:p>
            <a:r>
              <a:rPr lang="en-GB" sz="2400" dirty="0" smtClean="0">
                <a:solidFill>
                  <a:schemeClr val="accent1">
                    <a:lumMod val="50000"/>
                  </a:schemeClr>
                </a:solidFill>
              </a:rPr>
              <a:t>Module INM433 – Visual Analytics</a:t>
            </a:r>
            <a:endParaRPr lang="en-GB" sz="2400" dirty="0">
              <a:solidFill>
                <a:schemeClr val="accent1">
                  <a:lumMod val="50000"/>
                </a:schemeClr>
              </a:solidFill>
            </a:endParaRPr>
          </a:p>
        </p:txBody>
      </p:sp>
    </p:spTree>
    <p:extLst>
      <p:ext uri="{BB962C8B-B14F-4D97-AF65-F5344CB8AC3E}">
        <p14:creationId xmlns:p14="http://schemas.microsoft.com/office/powerpoint/2010/main" val="30545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of spatial event data</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10</a:t>
            </a:fld>
            <a:endParaRPr lang="en-GB" noProof="0" dirty="0"/>
          </a:p>
        </p:txBody>
      </p:sp>
      <p:pic>
        <p:nvPicPr>
          <p:cNvPr id="4" name="Picture 3"/>
          <p:cNvPicPr>
            <a:picLocks noChangeAspect="1"/>
          </p:cNvPicPr>
          <p:nvPr/>
        </p:nvPicPr>
        <p:blipFill>
          <a:blip r:embed="rId2" cstate="print"/>
          <a:stretch>
            <a:fillRect/>
          </a:stretch>
        </p:blipFill>
        <p:spPr>
          <a:xfrm>
            <a:off x="684708" y="1969629"/>
            <a:ext cx="4872961" cy="3540511"/>
          </a:xfrm>
          <a:prstGeom prst="rect">
            <a:avLst/>
          </a:prstGeom>
          <a:ln>
            <a:solidFill>
              <a:schemeClr val="accent6">
                <a:lumMod val="75000"/>
              </a:schemeClr>
            </a:solidFill>
          </a:ln>
        </p:spPr>
      </p:pic>
      <p:sp>
        <p:nvSpPr>
          <p:cNvPr id="5" name="TextBox 4"/>
          <p:cNvSpPr txBox="1"/>
          <p:nvPr/>
        </p:nvSpPr>
        <p:spPr>
          <a:xfrm>
            <a:off x="889601" y="5752720"/>
            <a:ext cx="1842171" cy="369332"/>
          </a:xfrm>
          <a:prstGeom prst="rect">
            <a:avLst/>
          </a:prstGeom>
          <a:noFill/>
        </p:spPr>
        <p:txBody>
          <a:bodyPr wrap="none" rtlCol="0">
            <a:spAutoFit/>
          </a:bodyPr>
          <a:lstStyle/>
          <a:p>
            <a:r>
              <a:rPr lang="en-GB" dirty="0">
                <a:solidFill>
                  <a:schemeClr val="accent6">
                    <a:lumMod val="75000"/>
                  </a:schemeClr>
                </a:solidFill>
              </a:rPr>
              <a:t>t</a:t>
            </a:r>
            <a:r>
              <a:rPr lang="en-GB" dirty="0" smtClean="0">
                <a:solidFill>
                  <a:schemeClr val="accent6">
                    <a:lumMod val="75000"/>
                  </a:schemeClr>
                </a:solidFill>
              </a:rPr>
              <a:t>ime (attribute)</a:t>
            </a:r>
            <a:endParaRPr lang="en-GB" dirty="0">
              <a:solidFill>
                <a:schemeClr val="accent6">
                  <a:lumMod val="75000"/>
                </a:schemeClr>
              </a:solidFill>
            </a:endParaRPr>
          </a:p>
        </p:txBody>
      </p:sp>
      <p:sp>
        <p:nvSpPr>
          <p:cNvPr id="6" name="TextBox 5"/>
          <p:cNvSpPr txBox="1"/>
          <p:nvPr/>
        </p:nvSpPr>
        <p:spPr>
          <a:xfrm>
            <a:off x="356461" y="1433566"/>
            <a:ext cx="1938351" cy="369332"/>
          </a:xfrm>
          <a:prstGeom prst="rect">
            <a:avLst/>
          </a:prstGeom>
          <a:noFill/>
        </p:spPr>
        <p:txBody>
          <a:bodyPr wrap="none" rtlCol="0">
            <a:spAutoFit/>
          </a:bodyPr>
          <a:lstStyle/>
          <a:p>
            <a:r>
              <a:rPr lang="en-GB" dirty="0" smtClean="0">
                <a:solidFill>
                  <a:schemeClr val="accent6">
                    <a:lumMod val="75000"/>
                  </a:schemeClr>
                </a:solidFill>
              </a:rPr>
              <a:t>Referrer: objects</a:t>
            </a:r>
            <a:endParaRPr lang="en-GB" dirty="0">
              <a:solidFill>
                <a:schemeClr val="accent6">
                  <a:lumMod val="75000"/>
                </a:schemeClr>
              </a:solidFill>
            </a:endParaRPr>
          </a:p>
        </p:txBody>
      </p:sp>
      <p:cxnSp>
        <p:nvCxnSpPr>
          <p:cNvPr id="8" name="Straight Arrow Connector 7"/>
          <p:cNvCxnSpPr/>
          <p:nvPr/>
        </p:nvCxnSpPr>
        <p:spPr>
          <a:xfrm>
            <a:off x="781538" y="1789875"/>
            <a:ext cx="169232" cy="17975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0"/>
          </p:cNvCxnSpPr>
          <p:nvPr/>
        </p:nvCxnSpPr>
        <p:spPr>
          <a:xfrm flipH="1" flipV="1">
            <a:off x="1805355" y="5513042"/>
            <a:ext cx="5332" cy="23967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rot="5400000">
            <a:off x="2961642" y="5048645"/>
            <a:ext cx="289169" cy="1212161"/>
          </a:xfrm>
          <a:prstGeom prst="rightBrace">
            <a:avLst>
              <a:gd name="adj1" fmla="val 272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p:cNvSpPr txBox="1"/>
          <p:nvPr/>
        </p:nvSpPr>
        <p:spPr>
          <a:xfrm>
            <a:off x="2846554" y="5799310"/>
            <a:ext cx="2991525" cy="369332"/>
          </a:xfrm>
          <a:prstGeom prst="rect">
            <a:avLst/>
          </a:prstGeom>
          <a:noFill/>
        </p:spPr>
        <p:txBody>
          <a:bodyPr wrap="none" rtlCol="0">
            <a:spAutoFit/>
          </a:bodyPr>
          <a:lstStyle/>
          <a:p>
            <a:r>
              <a:rPr lang="en-GB" dirty="0">
                <a:solidFill>
                  <a:schemeClr val="accent6">
                    <a:lumMod val="75000"/>
                  </a:schemeClr>
                </a:solidFill>
              </a:rPr>
              <a:t>s</a:t>
            </a:r>
            <a:r>
              <a:rPr lang="en-GB" dirty="0" smtClean="0">
                <a:solidFill>
                  <a:schemeClr val="accent6">
                    <a:lumMod val="75000"/>
                  </a:schemeClr>
                </a:solidFill>
              </a:rPr>
              <a:t>patial location (attribute)</a:t>
            </a:r>
            <a:endParaRPr lang="en-GB" dirty="0">
              <a:solidFill>
                <a:schemeClr val="accent6">
                  <a:lumMod val="75000"/>
                </a:schemeClr>
              </a:solidFill>
            </a:endParaRPr>
          </a:p>
        </p:txBody>
      </p:sp>
    </p:spTree>
    <p:extLst>
      <p:ext uri="{BB962C8B-B14F-4D97-AF65-F5344CB8AC3E}">
        <p14:creationId xmlns:p14="http://schemas.microsoft.com/office/powerpoint/2010/main" val="2453873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displays of spatial events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11</a:t>
            </a:fld>
            <a:endParaRPr lang="en-GB" noProof="0" dirty="0"/>
          </a:p>
        </p:txBody>
      </p:sp>
      <p:pic>
        <p:nvPicPr>
          <p:cNvPr id="6" name="Picture 5"/>
          <p:cNvPicPr>
            <a:picLocks noChangeAspect="1"/>
          </p:cNvPicPr>
          <p:nvPr/>
        </p:nvPicPr>
        <p:blipFill>
          <a:blip r:embed="rId2" cstate="print"/>
          <a:stretch>
            <a:fillRect/>
          </a:stretch>
        </p:blipFill>
        <p:spPr>
          <a:xfrm>
            <a:off x="356461" y="5193145"/>
            <a:ext cx="4206736" cy="1116720"/>
          </a:xfrm>
          <a:prstGeom prst="rect">
            <a:avLst/>
          </a:prstGeom>
        </p:spPr>
      </p:pic>
      <p:sp>
        <p:nvSpPr>
          <p:cNvPr id="7" name="TextBox 6"/>
          <p:cNvSpPr txBox="1"/>
          <p:nvPr/>
        </p:nvSpPr>
        <p:spPr>
          <a:xfrm>
            <a:off x="356461" y="1472338"/>
            <a:ext cx="3977371" cy="369332"/>
          </a:xfrm>
          <a:prstGeom prst="rect">
            <a:avLst/>
          </a:prstGeom>
          <a:noFill/>
        </p:spPr>
        <p:txBody>
          <a:bodyPr wrap="none" rtlCol="0">
            <a:spAutoFit/>
          </a:bodyPr>
          <a:lstStyle/>
          <a:p>
            <a:r>
              <a:rPr lang="en-GB" dirty="0" smtClean="0"/>
              <a:t>Map: shows the spatial distribution</a:t>
            </a:r>
            <a:endParaRPr lang="en-GB" dirty="0"/>
          </a:p>
        </p:txBody>
      </p:sp>
      <p:sp>
        <p:nvSpPr>
          <p:cNvPr id="8" name="TextBox 7"/>
          <p:cNvSpPr txBox="1"/>
          <p:nvPr/>
        </p:nvSpPr>
        <p:spPr>
          <a:xfrm>
            <a:off x="356461" y="4265461"/>
            <a:ext cx="4136941" cy="923330"/>
          </a:xfrm>
          <a:prstGeom prst="rect">
            <a:avLst/>
          </a:prstGeom>
          <a:noFill/>
        </p:spPr>
        <p:txBody>
          <a:bodyPr wrap="square" rtlCol="0">
            <a:spAutoFit/>
          </a:bodyPr>
          <a:lstStyle/>
          <a:p>
            <a:r>
              <a:rPr lang="en-GB" dirty="0" smtClean="0"/>
              <a:t>Temporal display (e.g., frequency histogram of the occurrence times): shows the temporal distribution</a:t>
            </a:r>
            <a:endParaRPr lang="en-GB" dirty="0"/>
          </a:p>
        </p:txBody>
      </p:sp>
      <p:pic>
        <p:nvPicPr>
          <p:cNvPr id="10" name="Picture 9"/>
          <p:cNvPicPr>
            <a:picLocks noChangeAspect="1"/>
          </p:cNvPicPr>
          <p:nvPr/>
        </p:nvPicPr>
        <p:blipFill>
          <a:blip r:embed="rId3" cstate="print"/>
          <a:stretch>
            <a:fillRect/>
          </a:stretch>
        </p:blipFill>
        <p:spPr>
          <a:xfrm>
            <a:off x="4692665" y="2672667"/>
            <a:ext cx="4129834" cy="2969461"/>
          </a:xfrm>
          <a:prstGeom prst="rect">
            <a:avLst/>
          </a:prstGeom>
        </p:spPr>
      </p:pic>
      <p:sp>
        <p:nvSpPr>
          <p:cNvPr id="11" name="TextBox 10"/>
          <p:cNvSpPr txBox="1"/>
          <p:nvPr/>
        </p:nvSpPr>
        <p:spPr>
          <a:xfrm>
            <a:off x="4692665" y="2026336"/>
            <a:ext cx="4125871" cy="646331"/>
          </a:xfrm>
          <a:prstGeom prst="rect">
            <a:avLst/>
          </a:prstGeom>
          <a:noFill/>
        </p:spPr>
        <p:txBody>
          <a:bodyPr wrap="square" rtlCol="0">
            <a:spAutoFit/>
          </a:bodyPr>
          <a:lstStyle/>
          <a:p>
            <a:r>
              <a:rPr lang="en-GB" dirty="0" smtClean="0"/>
              <a:t>Space-time cube: shows the </a:t>
            </a:r>
            <a:r>
              <a:rPr lang="en-GB" dirty="0" err="1" smtClean="0"/>
              <a:t>spatio</a:t>
            </a:r>
            <a:r>
              <a:rPr lang="en-GB" dirty="0" smtClean="0"/>
              <a:t>-temporal distribution </a:t>
            </a:r>
            <a:endParaRPr lang="en-GB" dirty="0"/>
          </a:p>
        </p:txBody>
      </p:sp>
      <p:pic>
        <p:nvPicPr>
          <p:cNvPr id="14" name="Picture 13"/>
          <p:cNvPicPr>
            <a:picLocks noChangeAspect="1"/>
          </p:cNvPicPr>
          <p:nvPr/>
        </p:nvPicPr>
        <p:blipFill>
          <a:blip r:embed="rId4" cstate="print"/>
          <a:stretch>
            <a:fillRect/>
          </a:stretch>
        </p:blipFill>
        <p:spPr>
          <a:xfrm>
            <a:off x="362806" y="1848230"/>
            <a:ext cx="4130596" cy="2423791"/>
          </a:xfrm>
          <a:prstGeom prst="rect">
            <a:avLst/>
          </a:prstGeom>
        </p:spPr>
      </p:pic>
    </p:spTree>
    <p:extLst>
      <p:ext uri="{BB962C8B-B14F-4D97-AF65-F5344CB8AC3E}">
        <p14:creationId xmlns:p14="http://schemas.microsoft.com/office/powerpoint/2010/main" val="2265332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Temporal distribution of events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12</a:t>
            </a:fld>
            <a:endParaRPr lang="en-GB" noProof="0" dirty="0"/>
          </a:p>
        </p:txBody>
      </p:sp>
      <p:pic>
        <p:nvPicPr>
          <p:cNvPr id="4" name="Picture 3"/>
          <p:cNvPicPr>
            <a:picLocks noChangeAspect="1"/>
          </p:cNvPicPr>
          <p:nvPr/>
        </p:nvPicPr>
        <p:blipFill>
          <a:blip r:embed="rId2" cstate="print"/>
          <a:stretch>
            <a:fillRect/>
          </a:stretch>
        </p:blipFill>
        <p:spPr>
          <a:xfrm>
            <a:off x="356461" y="1472338"/>
            <a:ext cx="8413472" cy="2233440"/>
          </a:xfrm>
          <a:prstGeom prst="rect">
            <a:avLst/>
          </a:prstGeom>
        </p:spPr>
      </p:pic>
      <p:pic>
        <p:nvPicPr>
          <p:cNvPr id="5" name="Picture 4"/>
          <p:cNvPicPr>
            <a:picLocks noChangeAspect="1"/>
          </p:cNvPicPr>
          <p:nvPr/>
        </p:nvPicPr>
        <p:blipFill>
          <a:blip r:embed="rId3" cstate="print"/>
          <a:stretch>
            <a:fillRect/>
          </a:stretch>
        </p:blipFill>
        <p:spPr>
          <a:xfrm>
            <a:off x="4902020" y="4878607"/>
            <a:ext cx="3867913" cy="1472040"/>
          </a:xfrm>
          <a:prstGeom prst="rect">
            <a:avLst/>
          </a:prstGeom>
        </p:spPr>
      </p:pic>
      <p:sp>
        <p:nvSpPr>
          <p:cNvPr id="7" name="TextBox 6"/>
          <p:cNvSpPr txBox="1"/>
          <p:nvPr/>
        </p:nvSpPr>
        <p:spPr>
          <a:xfrm>
            <a:off x="356462" y="3705778"/>
            <a:ext cx="8413472" cy="1754326"/>
          </a:xfrm>
          <a:prstGeom prst="rect">
            <a:avLst/>
          </a:prstGeom>
          <a:noFill/>
        </p:spPr>
        <p:txBody>
          <a:bodyPr wrap="square" rtlCol="0">
            <a:spAutoFit/>
          </a:bodyPr>
          <a:lstStyle/>
          <a:p>
            <a:r>
              <a:rPr lang="en-GB" dirty="0" smtClean="0"/>
              <a:t>A frequency histogram of the event occurrence times shows the overall temporal distribution of the events and exhibits temporal patterns such as temporal trends and periodicity. A periodic temporal distribution can be additionally explored using a 2D histogram, e.g., with the dimensions corresponding to the days of the week </a:t>
            </a:r>
            <a:br>
              <a:rPr lang="en-GB" dirty="0" smtClean="0"/>
            </a:br>
            <a:r>
              <a:rPr lang="en-GB" dirty="0" smtClean="0"/>
              <a:t>and hours of the day.</a:t>
            </a:r>
          </a:p>
        </p:txBody>
      </p:sp>
    </p:spTree>
    <p:extLst>
      <p:ext uri="{BB962C8B-B14F-4D97-AF65-F5344CB8AC3E}">
        <p14:creationId xmlns:p14="http://schemas.microsoft.com/office/powerpoint/2010/main" val="4192189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6"/>
            <a:ext cx="8462075" cy="765128"/>
          </a:xfrm>
        </p:spPr>
        <p:txBody>
          <a:bodyPr/>
          <a:lstStyle/>
          <a:p>
            <a:r>
              <a:rPr lang="en-GB" dirty="0" smtClean="0"/>
              <a:t>Space-time cube</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13</a:t>
            </a:fld>
            <a:endParaRPr lang="en-GB" noProof="0" dirty="0"/>
          </a:p>
        </p:txBody>
      </p:sp>
      <p:sp>
        <p:nvSpPr>
          <p:cNvPr id="11" name="TextBox 10"/>
          <p:cNvSpPr txBox="1"/>
          <p:nvPr/>
        </p:nvSpPr>
        <p:spPr>
          <a:xfrm>
            <a:off x="356458" y="1087172"/>
            <a:ext cx="8293097" cy="646331"/>
          </a:xfrm>
          <a:prstGeom prst="rect">
            <a:avLst/>
          </a:prstGeom>
          <a:noFill/>
        </p:spPr>
        <p:txBody>
          <a:bodyPr wrap="square" rtlCol="0">
            <a:spAutoFit/>
          </a:bodyPr>
          <a:lstStyle/>
          <a:p>
            <a:r>
              <a:rPr lang="en-GB" dirty="0" smtClean="0"/>
              <a:t>Represents 2D space + time as a single 3D continuum, in which </a:t>
            </a:r>
            <a:r>
              <a:rPr lang="en-GB" dirty="0" err="1" smtClean="0"/>
              <a:t>spatio</a:t>
            </a:r>
            <a:r>
              <a:rPr lang="en-GB" dirty="0" smtClean="0"/>
              <a:t>-temporal objects, such as spatial events and trajectories, are positioned. </a:t>
            </a:r>
            <a:endParaRPr lang="en-GB" dirty="0"/>
          </a:p>
        </p:txBody>
      </p:sp>
      <p:sp>
        <p:nvSpPr>
          <p:cNvPr id="12" name="Rectangle 11"/>
          <p:cNvSpPr/>
          <p:nvPr/>
        </p:nvSpPr>
        <p:spPr>
          <a:xfrm>
            <a:off x="356458" y="5985521"/>
            <a:ext cx="5608180" cy="584775"/>
          </a:xfrm>
          <a:prstGeom prst="rect">
            <a:avLst/>
          </a:prstGeom>
          <a:noFill/>
        </p:spPr>
        <p:txBody>
          <a:bodyPr wrap="square">
            <a:spAutoFit/>
          </a:bodyPr>
          <a:lstStyle/>
          <a:p>
            <a:pPr algn="ctr"/>
            <a:r>
              <a:rPr lang="en-GB" sz="1600" dirty="0" err="1" smtClean="0">
                <a:solidFill>
                  <a:schemeClr val="tx1">
                    <a:lumMod val="65000"/>
                    <a:lumOff val="35000"/>
                  </a:schemeClr>
                </a:solidFill>
              </a:rPr>
              <a:t>Hägerstrand</a:t>
            </a:r>
            <a:r>
              <a:rPr lang="en-GB" sz="1600" dirty="0" smtClean="0">
                <a:solidFill>
                  <a:schemeClr val="tx1">
                    <a:lumMod val="65000"/>
                    <a:lumOff val="35000"/>
                  </a:schemeClr>
                </a:solidFill>
              </a:rPr>
              <a:t>. </a:t>
            </a:r>
            <a:r>
              <a:rPr lang="en-GB" sz="1600" dirty="0">
                <a:solidFill>
                  <a:schemeClr val="tx1">
                    <a:lumMod val="65000"/>
                    <a:lumOff val="35000"/>
                  </a:schemeClr>
                </a:solidFill>
              </a:rPr>
              <a:t>T</a:t>
            </a:r>
            <a:r>
              <a:rPr lang="en-GB" sz="1600" dirty="0" smtClean="0">
                <a:solidFill>
                  <a:schemeClr val="tx1">
                    <a:lumMod val="65000"/>
                    <a:lumOff val="35000"/>
                  </a:schemeClr>
                </a:solidFill>
              </a:rPr>
              <a:t>. (1970). “</a:t>
            </a:r>
            <a:r>
              <a:rPr lang="en-US" sz="1600" dirty="0" smtClean="0">
                <a:solidFill>
                  <a:schemeClr val="tx1">
                    <a:lumMod val="65000"/>
                    <a:lumOff val="35000"/>
                  </a:schemeClr>
                </a:solidFill>
              </a:rPr>
              <a:t>What </a:t>
            </a:r>
            <a:r>
              <a:rPr lang="en-US" sz="1600" dirty="0">
                <a:solidFill>
                  <a:schemeClr val="tx1">
                    <a:lumMod val="65000"/>
                    <a:lumOff val="35000"/>
                  </a:schemeClr>
                </a:solidFill>
              </a:rPr>
              <a:t>about people in regional science</a:t>
            </a:r>
            <a:r>
              <a:rPr lang="en-US" sz="1600" dirty="0" smtClean="0">
                <a:solidFill>
                  <a:schemeClr val="tx1">
                    <a:lumMod val="65000"/>
                    <a:lumOff val="35000"/>
                  </a:schemeClr>
                </a:solidFill>
              </a:rPr>
              <a:t>?</a:t>
            </a:r>
            <a:r>
              <a:rPr lang="en-GB" sz="1600" dirty="0" smtClean="0">
                <a:solidFill>
                  <a:schemeClr val="tx1">
                    <a:lumMod val="65000"/>
                    <a:lumOff val="35000"/>
                  </a:schemeClr>
                </a:solidFill>
              </a:rPr>
              <a:t>” </a:t>
            </a:r>
            <a:br>
              <a:rPr lang="en-GB" sz="1600" dirty="0" smtClean="0">
                <a:solidFill>
                  <a:schemeClr val="tx1">
                    <a:lumMod val="65000"/>
                    <a:lumOff val="35000"/>
                  </a:schemeClr>
                </a:solidFill>
              </a:rPr>
            </a:br>
            <a:r>
              <a:rPr lang="en-US" sz="1600" i="1" dirty="0" smtClean="0">
                <a:solidFill>
                  <a:schemeClr val="tx1">
                    <a:lumMod val="65000"/>
                    <a:lumOff val="35000"/>
                  </a:schemeClr>
                </a:solidFill>
              </a:rPr>
              <a:t>Papers </a:t>
            </a:r>
            <a:r>
              <a:rPr lang="en-US" sz="1600" i="1" dirty="0">
                <a:solidFill>
                  <a:schemeClr val="tx1">
                    <a:lumMod val="65000"/>
                    <a:lumOff val="35000"/>
                  </a:schemeClr>
                </a:solidFill>
              </a:rPr>
              <a:t>of the Regional Science </a:t>
            </a:r>
            <a:r>
              <a:rPr lang="en-US" sz="1600" i="1" dirty="0" smtClean="0">
                <a:solidFill>
                  <a:schemeClr val="tx1">
                    <a:lumMod val="65000"/>
                    <a:lumOff val="35000"/>
                  </a:schemeClr>
                </a:solidFill>
              </a:rPr>
              <a:t>Association</a:t>
            </a:r>
            <a:r>
              <a:rPr lang="en-US" sz="1600" dirty="0" smtClean="0">
                <a:solidFill>
                  <a:schemeClr val="tx1">
                    <a:lumMod val="65000"/>
                    <a:lumOff val="35000"/>
                  </a:schemeClr>
                </a:solidFill>
              </a:rPr>
              <a:t>; </a:t>
            </a:r>
            <a:r>
              <a:rPr lang="en-US" sz="1600" dirty="0">
                <a:solidFill>
                  <a:schemeClr val="tx1">
                    <a:lumMod val="65000"/>
                    <a:lumOff val="35000"/>
                  </a:schemeClr>
                </a:solidFill>
              </a:rPr>
              <a:t>24:7-21</a:t>
            </a:r>
            <a:r>
              <a:rPr lang="en-US" sz="1600" dirty="0" smtClean="0">
                <a:solidFill>
                  <a:schemeClr val="tx1">
                    <a:lumMod val="65000"/>
                    <a:lumOff val="35000"/>
                  </a:schemeClr>
                </a:solidFill>
              </a:rPr>
              <a:t>.</a:t>
            </a:r>
            <a:endParaRPr lang="en-GB" sz="1600" dirty="0">
              <a:solidFill>
                <a:schemeClr val="tx1">
                  <a:lumMod val="65000"/>
                  <a:lumOff val="35000"/>
                </a:schemeClr>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318" y="1699271"/>
            <a:ext cx="6429375" cy="4286250"/>
          </a:xfrm>
          <a:prstGeom prst="rect">
            <a:avLst/>
          </a:prstGeom>
        </p:spPr>
      </p:pic>
      <p:cxnSp>
        <p:nvCxnSpPr>
          <p:cNvPr id="15" name="Straight Arrow Connector 14"/>
          <p:cNvCxnSpPr/>
          <p:nvPr/>
        </p:nvCxnSpPr>
        <p:spPr bwMode="auto">
          <a:xfrm flipH="1" flipV="1">
            <a:off x="7782725" y="1699271"/>
            <a:ext cx="7111" cy="4101028"/>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16" name="TextBox 15"/>
          <p:cNvSpPr txBox="1"/>
          <p:nvPr/>
        </p:nvSpPr>
        <p:spPr bwMode="auto">
          <a:xfrm>
            <a:off x="7850364" y="3592158"/>
            <a:ext cx="246221" cy="500475"/>
          </a:xfrm>
          <a:prstGeom prst="rect">
            <a:avLst/>
          </a:prstGeom>
          <a:noFill/>
          <a:ln w="9525">
            <a:noFill/>
            <a:miter lim="800000"/>
            <a:headEnd/>
            <a:tailEnd/>
          </a:ln>
        </p:spPr>
        <p:txBody>
          <a:bodyPr vert="vert270"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18" name="TextBox 17"/>
          <p:cNvSpPr txBox="1"/>
          <p:nvPr/>
        </p:nvSpPr>
        <p:spPr>
          <a:xfrm>
            <a:off x="6825964" y="6089037"/>
            <a:ext cx="1992572" cy="523220"/>
          </a:xfrm>
          <a:prstGeom prst="rect">
            <a:avLst/>
          </a:prstGeom>
          <a:noFill/>
        </p:spPr>
        <p:txBody>
          <a:bodyPr wrap="square" rtlCol="0">
            <a:spAutoFit/>
          </a:bodyPr>
          <a:lstStyle/>
          <a:p>
            <a:r>
              <a:rPr lang="en-GB" sz="1400" dirty="0" smtClean="0"/>
              <a:t>Data: earthquake events in Europe 1901-1983</a:t>
            </a:r>
            <a:endParaRPr lang="en-GB" sz="1400" dirty="0"/>
          </a:p>
        </p:txBody>
      </p:sp>
    </p:spTree>
    <p:extLst>
      <p:ext uri="{BB962C8B-B14F-4D97-AF65-F5344CB8AC3E}">
        <p14:creationId xmlns:p14="http://schemas.microsoft.com/office/powerpoint/2010/main" val="2896619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Representation of temporally extended (durable) events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14</a:t>
            </a:fld>
            <a:endParaRPr lang="en-GB"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169" y="2042841"/>
            <a:ext cx="6428367" cy="43078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1" y="1472339"/>
            <a:ext cx="2086266" cy="239491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524836" y="1434424"/>
            <a:ext cx="6293700" cy="646331"/>
          </a:xfrm>
          <a:prstGeom prst="rect">
            <a:avLst/>
          </a:prstGeom>
          <a:noFill/>
        </p:spPr>
        <p:txBody>
          <a:bodyPr wrap="square" rtlCol="0">
            <a:spAutoFit/>
          </a:bodyPr>
          <a:lstStyle/>
          <a:p>
            <a:r>
              <a:rPr lang="en-GB" dirty="0" smtClean="0"/>
              <a:t>Car stop events are represented by vertical bars in a space-time cube. The bar heights are proportional to the stop durations.</a:t>
            </a:r>
            <a:endParaRPr lang="en-GB" dirty="0"/>
          </a:p>
        </p:txBody>
      </p:sp>
    </p:spTree>
    <p:extLst>
      <p:ext uri="{BB962C8B-B14F-4D97-AF65-F5344CB8AC3E}">
        <p14:creationId xmlns:p14="http://schemas.microsoft.com/office/powerpoint/2010/main" val="686673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6461" y="365126"/>
            <a:ext cx="8462075" cy="754642"/>
          </a:xfrm>
        </p:spPr>
        <p:txBody>
          <a:bodyPr>
            <a:normAutofit fontScale="90000"/>
          </a:bodyPr>
          <a:lstStyle/>
          <a:p>
            <a:r>
              <a:rPr lang="en-GB" sz="3200" dirty="0" smtClean="0"/>
              <a:t>Representation of spatially and temporally extended events</a:t>
            </a:r>
            <a:endParaRPr lang="en-GB" b="0" dirty="0"/>
          </a:p>
        </p:txBody>
      </p:sp>
      <p:pic>
        <p:nvPicPr>
          <p:cNvPr id="184322" name="Picture 2"/>
          <p:cNvPicPr>
            <a:picLocks noChangeAspect="1" noChangeArrowheads="1"/>
          </p:cNvPicPr>
          <p:nvPr/>
        </p:nvPicPr>
        <p:blipFill>
          <a:blip r:embed="rId2" cstate="print"/>
          <a:srcRect/>
          <a:stretch>
            <a:fillRect/>
          </a:stretch>
        </p:blipFill>
        <p:spPr bwMode="auto">
          <a:xfrm>
            <a:off x="422485" y="1454018"/>
            <a:ext cx="2528572" cy="2871429"/>
          </a:xfrm>
          <a:prstGeom prst="rect">
            <a:avLst/>
          </a:prstGeom>
          <a:noFill/>
          <a:ln w="9525">
            <a:noFill/>
            <a:miter lim="800000"/>
            <a:headEnd/>
            <a:tailEnd/>
          </a:ln>
        </p:spPr>
      </p:pic>
      <p:pic>
        <p:nvPicPr>
          <p:cNvPr id="184325" name="Picture 5"/>
          <p:cNvPicPr>
            <a:picLocks noChangeAspect="1" noChangeArrowheads="1"/>
          </p:cNvPicPr>
          <p:nvPr/>
        </p:nvPicPr>
        <p:blipFill>
          <a:blip r:embed="rId3" cstate="print"/>
          <a:srcRect/>
          <a:stretch>
            <a:fillRect/>
          </a:stretch>
        </p:blipFill>
        <p:spPr bwMode="auto">
          <a:xfrm>
            <a:off x="4443727" y="3559697"/>
            <a:ext cx="4533334" cy="3207619"/>
          </a:xfrm>
          <a:prstGeom prst="rect">
            <a:avLst/>
          </a:prstGeom>
          <a:noFill/>
          <a:ln w="9525">
            <a:noFill/>
            <a:miter lim="800000"/>
            <a:headEnd/>
            <a:tailEnd/>
          </a:ln>
        </p:spPr>
      </p:pic>
      <p:pic>
        <p:nvPicPr>
          <p:cNvPr id="184326" name="Picture 6"/>
          <p:cNvPicPr>
            <a:picLocks noChangeAspect="1" noChangeArrowheads="1"/>
          </p:cNvPicPr>
          <p:nvPr/>
        </p:nvPicPr>
        <p:blipFill>
          <a:blip r:embed="rId4" cstate="print"/>
          <a:srcRect/>
          <a:stretch>
            <a:fillRect/>
          </a:stretch>
        </p:blipFill>
        <p:spPr bwMode="auto">
          <a:xfrm>
            <a:off x="3437305" y="1081482"/>
            <a:ext cx="5521429" cy="2421429"/>
          </a:xfrm>
          <a:prstGeom prst="rect">
            <a:avLst/>
          </a:prstGeom>
          <a:noFill/>
          <a:ln w="9525">
            <a:noFill/>
            <a:miter lim="800000"/>
            <a:headEnd/>
            <a:tailEnd/>
          </a:ln>
        </p:spPr>
      </p:pic>
      <p:pic>
        <p:nvPicPr>
          <p:cNvPr id="184327" name="Picture 7"/>
          <p:cNvPicPr>
            <a:picLocks noChangeAspect="1" noChangeArrowheads="1"/>
          </p:cNvPicPr>
          <p:nvPr/>
        </p:nvPicPr>
        <p:blipFill>
          <a:blip r:embed="rId5" cstate="print"/>
          <a:srcRect/>
          <a:stretch>
            <a:fillRect/>
          </a:stretch>
        </p:blipFill>
        <p:spPr bwMode="auto">
          <a:xfrm>
            <a:off x="418982" y="4432312"/>
            <a:ext cx="3923810" cy="1622858"/>
          </a:xfrm>
          <a:prstGeom prst="rect">
            <a:avLst/>
          </a:prstGeom>
          <a:noFill/>
          <a:ln w="9525">
            <a:noFill/>
            <a:miter lim="800000"/>
            <a:headEnd/>
            <a:tailEnd/>
          </a:ln>
        </p:spPr>
      </p:pic>
      <p:sp>
        <p:nvSpPr>
          <p:cNvPr id="11" name="Rectangle 10"/>
          <p:cNvSpPr/>
          <p:nvPr/>
        </p:nvSpPr>
        <p:spPr bwMode="auto">
          <a:xfrm>
            <a:off x="1881699" y="1466062"/>
            <a:ext cx="989970" cy="340066"/>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800" b="0" i="0" u="none" strike="noStrike" cap="none" normalizeH="0" baseline="0" dirty="0" smtClean="0">
              <a:ln>
                <a:noFill/>
              </a:ln>
              <a:solidFill>
                <a:schemeClr val="tx1"/>
              </a:solidFill>
              <a:effectLst/>
              <a:latin typeface="Frutiger LT Com 55 Roman" pitchFamily="34" charset="0"/>
            </a:endParaRPr>
          </a:p>
        </p:txBody>
      </p:sp>
      <p:cxnSp>
        <p:nvCxnSpPr>
          <p:cNvPr id="13" name="Straight Connector 12"/>
          <p:cNvCxnSpPr/>
          <p:nvPr/>
        </p:nvCxnSpPr>
        <p:spPr bwMode="auto">
          <a:xfrm flipV="1">
            <a:off x="2871669" y="1095770"/>
            <a:ext cx="612119" cy="347622"/>
          </a:xfrm>
          <a:prstGeom prst="line">
            <a:avLst/>
          </a:prstGeom>
          <a:noFill/>
          <a:ln w="12700" cap="flat" cmpd="sng" algn="ctr">
            <a:solidFill>
              <a:srgbClr val="FF0000"/>
            </a:solidFill>
            <a:prstDash val="dash"/>
            <a:round/>
            <a:headEnd type="none" w="med" len="med"/>
            <a:tailEnd type="none" w="med" len="lg"/>
          </a:ln>
          <a:effectLst/>
        </p:spPr>
      </p:cxnSp>
      <p:cxnSp>
        <p:nvCxnSpPr>
          <p:cNvPr id="15" name="Straight Connector 14"/>
          <p:cNvCxnSpPr/>
          <p:nvPr/>
        </p:nvCxnSpPr>
        <p:spPr bwMode="auto">
          <a:xfrm>
            <a:off x="2879226" y="1791015"/>
            <a:ext cx="574334" cy="1715445"/>
          </a:xfrm>
          <a:prstGeom prst="line">
            <a:avLst/>
          </a:prstGeom>
          <a:noFill/>
          <a:ln w="12700" cap="flat" cmpd="sng" algn="ctr">
            <a:solidFill>
              <a:srgbClr val="FF0000"/>
            </a:solidFill>
            <a:prstDash val="dash"/>
            <a:round/>
            <a:headEnd type="none" w="med" len="med"/>
            <a:tailEnd type="none" w="med" len="lg"/>
          </a:ln>
          <a:effectLst/>
        </p:spPr>
      </p:cxnSp>
      <p:cxnSp>
        <p:nvCxnSpPr>
          <p:cNvPr id="16" name="Straight Arrow Connector 15"/>
          <p:cNvCxnSpPr/>
          <p:nvPr/>
        </p:nvCxnSpPr>
        <p:spPr bwMode="auto">
          <a:xfrm flipV="1">
            <a:off x="8970188" y="3566916"/>
            <a:ext cx="1" cy="3173950"/>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17" name="TextBox 16"/>
          <p:cNvSpPr txBox="1"/>
          <p:nvPr/>
        </p:nvSpPr>
        <p:spPr bwMode="auto">
          <a:xfrm>
            <a:off x="8705694" y="4432312"/>
            <a:ext cx="246221" cy="559721"/>
          </a:xfrm>
          <a:prstGeom prst="rect">
            <a:avLst/>
          </a:prstGeom>
          <a:noFill/>
          <a:ln w="9525">
            <a:noFill/>
            <a:miter lim="800000"/>
            <a:headEnd/>
            <a:tailEnd/>
          </a:ln>
        </p:spPr>
        <p:txBody>
          <a:bodyPr vert="vert270"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25" name="TextBox 24"/>
          <p:cNvSpPr txBox="1"/>
          <p:nvPr/>
        </p:nvSpPr>
        <p:spPr bwMode="auto">
          <a:xfrm>
            <a:off x="4549329" y="6446142"/>
            <a:ext cx="1630254" cy="246221"/>
          </a:xfrm>
          <a:prstGeom prst="rect">
            <a:avLst/>
          </a:prstGeom>
          <a:solidFill>
            <a:schemeClr val="bg1"/>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Space-time cube</a:t>
            </a:r>
          </a:p>
        </p:txBody>
      </p:sp>
      <p:sp>
        <p:nvSpPr>
          <p:cNvPr id="2" name="Slide Number Placeholder 1"/>
          <p:cNvSpPr>
            <a:spLocks noGrp="1"/>
          </p:cNvSpPr>
          <p:nvPr>
            <p:ph type="sldNum" sz="quarter" idx="12"/>
          </p:nvPr>
        </p:nvSpPr>
        <p:spPr/>
        <p:txBody>
          <a:bodyPr/>
          <a:lstStyle/>
          <a:p>
            <a:fld id="{FB8AE29E-CEF7-4D01-9252-1A41198295E8}" type="slidenum">
              <a:rPr lang="en-GB" noProof="0" smtClean="0"/>
              <a:pPr/>
              <a:t>15</a:t>
            </a:fld>
            <a:endParaRPr lang="en-GB" noProof="0" dirty="0"/>
          </a:p>
        </p:txBody>
      </p:sp>
    </p:spTree>
    <p:extLst>
      <p:ext uri="{BB962C8B-B14F-4D97-AF65-F5344CB8AC3E}">
        <p14:creationId xmlns:p14="http://schemas.microsoft.com/office/powerpoint/2010/main" val="4080549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of movement data (trajectories)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16</a:t>
            </a:fld>
            <a:endParaRPr lang="en-GB" noProof="0" dirty="0"/>
          </a:p>
        </p:txBody>
      </p:sp>
      <p:pic>
        <p:nvPicPr>
          <p:cNvPr id="5" name="Picture 4"/>
          <p:cNvPicPr>
            <a:picLocks noChangeAspect="1"/>
          </p:cNvPicPr>
          <p:nvPr/>
        </p:nvPicPr>
        <p:blipFill>
          <a:blip r:embed="rId2" cstate="print"/>
          <a:stretch>
            <a:fillRect/>
          </a:stretch>
        </p:blipFill>
        <p:spPr>
          <a:xfrm>
            <a:off x="2588822" y="1599338"/>
            <a:ext cx="3997351" cy="2169990"/>
          </a:xfrm>
          <a:prstGeom prst="rect">
            <a:avLst/>
          </a:prstGeom>
        </p:spPr>
      </p:pic>
      <p:pic>
        <p:nvPicPr>
          <p:cNvPr id="6" name="Picture 5"/>
          <p:cNvPicPr>
            <a:picLocks noChangeAspect="1"/>
          </p:cNvPicPr>
          <p:nvPr/>
        </p:nvPicPr>
        <p:blipFill>
          <a:blip r:embed="rId3" cstate="print"/>
          <a:stretch>
            <a:fillRect/>
          </a:stretch>
        </p:blipFill>
        <p:spPr>
          <a:xfrm>
            <a:off x="2588822" y="4000160"/>
            <a:ext cx="4035421" cy="2169990"/>
          </a:xfrm>
          <a:prstGeom prst="rect">
            <a:avLst/>
          </a:prstGeom>
        </p:spPr>
      </p:pic>
      <p:sp>
        <p:nvSpPr>
          <p:cNvPr id="7" name="TextBox 6"/>
          <p:cNvSpPr txBox="1"/>
          <p:nvPr/>
        </p:nvSpPr>
        <p:spPr>
          <a:xfrm>
            <a:off x="4322239" y="3538495"/>
            <a:ext cx="492443" cy="461665"/>
          </a:xfrm>
          <a:prstGeom prst="rect">
            <a:avLst/>
          </a:prstGeom>
          <a:noFill/>
        </p:spPr>
        <p:txBody>
          <a:bodyPr wrap="none" rtlCol="0">
            <a:spAutoFit/>
          </a:bodyPr>
          <a:lstStyle/>
          <a:p>
            <a:pPr algn="ctr"/>
            <a:r>
              <a:rPr lang="en-GB" sz="2400" b="1" dirty="0" smtClean="0"/>
              <a:t>…</a:t>
            </a:r>
            <a:endParaRPr lang="en-GB" sz="2400" b="1" dirty="0"/>
          </a:p>
        </p:txBody>
      </p:sp>
      <p:sp>
        <p:nvSpPr>
          <p:cNvPr id="8" name="TextBox 7"/>
          <p:cNvSpPr txBox="1"/>
          <p:nvPr/>
        </p:nvSpPr>
        <p:spPr>
          <a:xfrm>
            <a:off x="4322239" y="5979211"/>
            <a:ext cx="492443" cy="461665"/>
          </a:xfrm>
          <a:prstGeom prst="rect">
            <a:avLst/>
          </a:prstGeom>
          <a:noFill/>
        </p:spPr>
        <p:txBody>
          <a:bodyPr wrap="none" rtlCol="0">
            <a:spAutoFit/>
          </a:bodyPr>
          <a:lstStyle/>
          <a:p>
            <a:pPr algn="ctr"/>
            <a:r>
              <a:rPr lang="en-GB" sz="2400" b="1" dirty="0" smtClean="0"/>
              <a:t>…</a:t>
            </a:r>
            <a:endParaRPr lang="en-GB" sz="2400" b="1" dirty="0"/>
          </a:p>
        </p:txBody>
      </p:sp>
      <p:sp>
        <p:nvSpPr>
          <p:cNvPr id="9" name="TextBox 8"/>
          <p:cNvSpPr txBox="1"/>
          <p:nvPr/>
        </p:nvSpPr>
        <p:spPr>
          <a:xfrm>
            <a:off x="356459" y="1287672"/>
            <a:ext cx="2130711" cy="369332"/>
          </a:xfrm>
          <a:prstGeom prst="rect">
            <a:avLst/>
          </a:prstGeom>
          <a:noFill/>
        </p:spPr>
        <p:txBody>
          <a:bodyPr wrap="none" rtlCol="0">
            <a:spAutoFit/>
          </a:bodyPr>
          <a:lstStyle/>
          <a:p>
            <a:r>
              <a:rPr lang="en-GB" dirty="0" smtClean="0">
                <a:solidFill>
                  <a:schemeClr val="accent6">
                    <a:lumMod val="75000"/>
                  </a:schemeClr>
                </a:solidFill>
              </a:rPr>
              <a:t>Referrer 1: objects</a:t>
            </a:r>
            <a:endParaRPr lang="en-GB" dirty="0">
              <a:solidFill>
                <a:schemeClr val="accent6">
                  <a:lumMod val="75000"/>
                </a:schemeClr>
              </a:solidFill>
            </a:endParaRPr>
          </a:p>
        </p:txBody>
      </p:sp>
      <p:cxnSp>
        <p:nvCxnSpPr>
          <p:cNvPr id="12" name="Straight Arrow Connector 11"/>
          <p:cNvCxnSpPr/>
          <p:nvPr/>
        </p:nvCxnSpPr>
        <p:spPr>
          <a:xfrm>
            <a:off x="2414954" y="1548644"/>
            <a:ext cx="173868" cy="14942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45154" y="1230006"/>
            <a:ext cx="1885453" cy="369332"/>
          </a:xfrm>
          <a:prstGeom prst="rect">
            <a:avLst/>
          </a:prstGeom>
          <a:noFill/>
        </p:spPr>
        <p:txBody>
          <a:bodyPr wrap="none" rtlCol="0">
            <a:spAutoFit/>
          </a:bodyPr>
          <a:lstStyle/>
          <a:p>
            <a:r>
              <a:rPr lang="en-GB" dirty="0" smtClean="0">
                <a:solidFill>
                  <a:schemeClr val="accent6">
                    <a:lumMod val="75000"/>
                  </a:schemeClr>
                </a:solidFill>
              </a:rPr>
              <a:t>Referrer 2: time</a:t>
            </a:r>
            <a:endParaRPr lang="en-GB" dirty="0">
              <a:solidFill>
                <a:schemeClr val="accent6">
                  <a:lumMod val="75000"/>
                </a:schemeClr>
              </a:solidFill>
            </a:endParaRPr>
          </a:p>
        </p:txBody>
      </p:sp>
      <p:sp>
        <p:nvSpPr>
          <p:cNvPr id="16" name="Right Brace 15"/>
          <p:cNvSpPr/>
          <p:nvPr/>
        </p:nvSpPr>
        <p:spPr>
          <a:xfrm rot="5400000">
            <a:off x="3610725" y="5745895"/>
            <a:ext cx="263039" cy="1108691"/>
          </a:xfrm>
          <a:prstGeom prst="rightBrace">
            <a:avLst>
              <a:gd name="adj1" fmla="val 272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p:cNvSpPr txBox="1"/>
          <p:nvPr/>
        </p:nvSpPr>
        <p:spPr>
          <a:xfrm>
            <a:off x="3534308" y="6330890"/>
            <a:ext cx="2991525" cy="369332"/>
          </a:xfrm>
          <a:prstGeom prst="rect">
            <a:avLst/>
          </a:prstGeom>
          <a:noFill/>
        </p:spPr>
        <p:txBody>
          <a:bodyPr wrap="none" rtlCol="0">
            <a:spAutoFit/>
          </a:bodyPr>
          <a:lstStyle/>
          <a:p>
            <a:r>
              <a:rPr lang="en-GB" dirty="0">
                <a:solidFill>
                  <a:schemeClr val="accent6">
                    <a:lumMod val="75000"/>
                  </a:schemeClr>
                </a:solidFill>
              </a:rPr>
              <a:t>s</a:t>
            </a:r>
            <a:r>
              <a:rPr lang="en-GB" dirty="0" smtClean="0">
                <a:solidFill>
                  <a:schemeClr val="accent6">
                    <a:lumMod val="75000"/>
                  </a:schemeClr>
                </a:solidFill>
              </a:rPr>
              <a:t>patial location (attribute)</a:t>
            </a:r>
            <a:endParaRPr lang="en-GB" dirty="0">
              <a:solidFill>
                <a:schemeClr val="accent6">
                  <a:lumMod val="75000"/>
                </a:schemeClr>
              </a:solidFill>
            </a:endParaRPr>
          </a:p>
        </p:txBody>
      </p:sp>
      <p:cxnSp>
        <p:nvCxnSpPr>
          <p:cNvPr id="19" name="Straight Arrow Connector 18"/>
          <p:cNvCxnSpPr/>
          <p:nvPr/>
        </p:nvCxnSpPr>
        <p:spPr>
          <a:xfrm>
            <a:off x="4814682" y="1548644"/>
            <a:ext cx="0" cy="14942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30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Structure of trajectory data</a:t>
            </a:r>
            <a:endParaRPr lang="en-GB" dirty="0"/>
          </a:p>
        </p:txBody>
      </p:sp>
      <p:sp>
        <p:nvSpPr>
          <p:cNvPr id="3" name="Content Placeholder 2"/>
          <p:cNvSpPr>
            <a:spLocks noGrp="1"/>
          </p:cNvSpPr>
          <p:nvPr>
            <p:ph idx="1"/>
          </p:nvPr>
        </p:nvSpPr>
        <p:spPr/>
        <p:txBody>
          <a:bodyPr/>
          <a:lstStyle/>
          <a:p>
            <a:r>
              <a:rPr lang="en-GB" dirty="0" smtClean="0"/>
              <a:t>A trajectory of a moving object is represented by a sequence of </a:t>
            </a:r>
            <a:r>
              <a:rPr lang="en-GB" i="1" dirty="0" smtClean="0">
                <a:solidFill>
                  <a:schemeClr val="accent6"/>
                </a:solidFill>
              </a:rPr>
              <a:t>position records</a:t>
            </a:r>
            <a:r>
              <a:rPr lang="en-GB" dirty="0" smtClean="0"/>
              <a:t>: (time, location, &lt;thematic attributes&gt;)</a:t>
            </a:r>
          </a:p>
          <a:p>
            <a:pPr lvl="1"/>
            <a:r>
              <a:rPr lang="en-GB" dirty="0" smtClean="0"/>
              <a:t>The records specify where the object was at different time moments.</a:t>
            </a:r>
          </a:p>
          <a:p>
            <a:r>
              <a:rPr lang="en-GB" dirty="0" smtClean="0"/>
              <a:t>When a dataset contains trajectories of diverse moving objects, the position records must also contain object identifiers:</a:t>
            </a:r>
          </a:p>
          <a:p>
            <a:pPr lvl="1"/>
            <a:r>
              <a:rPr lang="en-GB" dirty="0" smtClean="0"/>
              <a:t>(object identifier, time, location, &lt;thematic attributes&gt;)</a:t>
            </a:r>
          </a:p>
          <a:p>
            <a:r>
              <a:rPr lang="en-GB" dirty="0" smtClean="0"/>
              <a:t>Trajectories are </a:t>
            </a:r>
            <a:r>
              <a:rPr lang="en-GB" dirty="0" smtClean="0">
                <a:sym typeface="Symbol" panose="05050102010706020507" pitchFamily="18" charset="2"/>
              </a:rPr>
              <a:t>object-referenced time series of spatial locations</a:t>
            </a:r>
          </a:p>
          <a:p>
            <a:r>
              <a:rPr lang="en-GB" dirty="0" smtClean="0">
                <a:sym typeface="Symbol" panose="05050102010706020507" pitchFamily="18" charset="2"/>
              </a:rPr>
              <a:t>Besides, a trajectory by itself is a </a:t>
            </a:r>
            <a:r>
              <a:rPr lang="en-GB" dirty="0" err="1" smtClean="0">
                <a:sym typeface="Symbol" panose="05050102010706020507" pitchFamily="18" charset="2"/>
              </a:rPr>
              <a:t>spatio</a:t>
            </a:r>
            <a:r>
              <a:rPr lang="en-GB" dirty="0" smtClean="0">
                <a:sym typeface="Symbol" panose="05050102010706020507" pitchFamily="18" charset="2"/>
              </a:rPr>
              <a:t>-temporal object.</a:t>
            </a:r>
          </a:p>
          <a:p>
            <a:pPr lvl="1"/>
            <a:r>
              <a:rPr lang="en-GB" dirty="0" smtClean="0">
                <a:sym typeface="Symbol" panose="05050102010706020507" pitchFamily="18" charset="2"/>
              </a:rPr>
              <a:t>Spatial position: the path (line in space).</a:t>
            </a:r>
          </a:p>
          <a:p>
            <a:pPr lvl="1"/>
            <a:r>
              <a:rPr lang="en-GB" dirty="0" smtClean="0">
                <a:sym typeface="Symbol" panose="05050102010706020507" pitchFamily="18" charset="2"/>
              </a:rPr>
              <a:t>Existence time: the interval from the first to the last location.</a:t>
            </a:r>
          </a:p>
          <a:p>
            <a:pPr lvl="1"/>
            <a:r>
              <a:rPr lang="en-GB" dirty="0" smtClean="0">
                <a:sym typeface="Symbol" panose="05050102010706020507" pitchFamily="18" charset="2"/>
              </a:rPr>
              <a:t>A trajectory can be viewed as a line in the space-time continuum.</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17</a:t>
            </a:fld>
            <a:endParaRPr lang="en-GB" noProof="0" dirty="0"/>
          </a:p>
        </p:txBody>
      </p:sp>
    </p:spTree>
    <p:extLst>
      <p:ext uri="{BB962C8B-B14F-4D97-AF65-F5344CB8AC3E}">
        <p14:creationId xmlns:p14="http://schemas.microsoft.com/office/powerpoint/2010/main" val="3031977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Visual representation of trajectories</a:t>
            </a:r>
            <a:endParaRPr lang="en-GB" dirty="0"/>
          </a:p>
        </p:txBody>
      </p:sp>
      <p:pic>
        <p:nvPicPr>
          <p:cNvPr id="187396" name="Picture 4"/>
          <p:cNvPicPr>
            <a:picLocks noChangeAspect="1" noChangeArrowheads="1"/>
          </p:cNvPicPr>
          <p:nvPr/>
        </p:nvPicPr>
        <p:blipFill>
          <a:blip r:embed="rId2" cstate="print"/>
          <a:srcRect/>
          <a:stretch>
            <a:fillRect/>
          </a:stretch>
        </p:blipFill>
        <p:spPr bwMode="auto">
          <a:xfrm>
            <a:off x="356461" y="1827217"/>
            <a:ext cx="3438095" cy="4000000"/>
          </a:xfrm>
          <a:prstGeom prst="rect">
            <a:avLst/>
          </a:prstGeom>
          <a:noFill/>
          <a:ln w="9525">
            <a:noFill/>
            <a:miter lim="800000"/>
            <a:headEnd/>
            <a:tailEnd/>
          </a:ln>
        </p:spPr>
      </p:pic>
      <p:pic>
        <p:nvPicPr>
          <p:cNvPr id="187397" name="Picture 5"/>
          <p:cNvPicPr>
            <a:picLocks noChangeAspect="1" noChangeArrowheads="1"/>
          </p:cNvPicPr>
          <p:nvPr/>
        </p:nvPicPr>
        <p:blipFill>
          <a:blip r:embed="rId3" cstate="print"/>
          <a:srcRect/>
          <a:stretch>
            <a:fillRect/>
          </a:stretch>
        </p:blipFill>
        <p:spPr bwMode="auto">
          <a:xfrm>
            <a:off x="3872630" y="1741503"/>
            <a:ext cx="5047619" cy="4171429"/>
          </a:xfrm>
          <a:prstGeom prst="rect">
            <a:avLst/>
          </a:prstGeom>
          <a:noFill/>
          <a:ln w="9525">
            <a:noFill/>
            <a:miter lim="800000"/>
            <a:headEnd/>
            <a:tailEnd/>
          </a:ln>
        </p:spPr>
      </p:pic>
      <p:cxnSp>
        <p:nvCxnSpPr>
          <p:cNvPr id="8" name="Straight Arrow Connector 7"/>
          <p:cNvCxnSpPr/>
          <p:nvPr/>
        </p:nvCxnSpPr>
        <p:spPr bwMode="auto">
          <a:xfrm flipH="1" flipV="1">
            <a:off x="8901976" y="1741504"/>
            <a:ext cx="18273" cy="4171428"/>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9" name="TextBox 8"/>
          <p:cNvSpPr txBox="1"/>
          <p:nvPr/>
        </p:nvSpPr>
        <p:spPr bwMode="auto">
          <a:xfrm>
            <a:off x="8664891" y="3570308"/>
            <a:ext cx="246221" cy="513818"/>
          </a:xfrm>
          <a:prstGeom prst="rect">
            <a:avLst/>
          </a:prstGeom>
          <a:noFill/>
          <a:ln w="9525">
            <a:noFill/>
            <a:miter lim="800000"/>
            <a:headEnd/>
            <a:tailEnd/>
          </a:ln>
        </p:spPr>
        <p:txBody>
          <a:bodyPr vert="vert270"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10" name="TextBox 9"/>
          <p:cNvSpPr txBox="1"/>
          <p:nvPr/>
        </p:nvSpPr>
        <p:spPr bwMode="auto">
          <a:xfrm>
            <a:off x="5450049" y="5935876"/>
            <a:ext cx="1892779" cy="246221"/>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Space-time cube</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18</a:t>
            </a:fld>
            <a:endParaRPr lang="en-GB" noProof="0" dirty="0"/>
          </a:p>
        </p:txBody>
      </p:sp>
    </p:spTree>
    <p:extLst>
      <p:ext uri="{BB962C8B-B14F-4D97-AF65-F5344CB8AC3E}">
        <p14:creationId xmlns:p14="http://schemas.microsoft.com/office/powerpoint/2010/main" val="1289663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19</a:t>
            </a:fld>
            <a:endParaRPr lang="en-US"/>
          </a:p>
        </p:txBody>
      </p:sp>
      <p:pic>
        <p:nvPicPr>
          <p:cNvPr id="3" name="Picture 2"/>
          <p:cNvPicPr>
            <a:picLocks noChangeAspect="1" noChangeArrowheads="1"/>
          </p:cNvPicPr>
          <p:nvPr/>
        </p:nvPicPr>
        <p:blipFill>
          <a:blip r:embed="rId2" cstate="print"/>
          <a:srcRect/>
          <a:stretch>
            <a:fillRect/>
          </a:stretch>
        </p:blipFill>
        <p:spPr bwMode="auto">
          <a:xfrm>
            <a:off x="333968" y="2146961"/>
            <a:ext cx="2650001" cy="3021429"/>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3745493" y="2215091"/>
            <a:ext cx="4107143" cy="2828572"/>
          </a:xfrm>
          <a:prstGeom prst="rect">
            <a:avLst/>
          </a:prstGeom>
          <a:noFill/>
          <a:ln w="9525">
            <a:noFill/>
            <a:miter lim="800000"/>
            <a:headEnd/>
            <a:tailEnd/>
          </a:ln>
        </p:spPr>
      </p:pic>
      <p:sp>
        <p:nvSpPr>
          <p:cNvPr id="5" name="TextBox 4"/>
          <p:cNvSpPr txBox="1"/>
          <p:nvPr/>
        </p:nvSpPr>
        <p:spPr bwMode="auto">
          <a:xfrm>
            <a:off x="332512" y="1722468"/>
            <a:ext cx="208390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2400" i="0" u="none" strike="noStrike" kern="0" cap="none" spc="0" normalizeH="0" baseline="0" noProof="0" dirty="0" smtClean="0">
                <a:ln>
                  <a:noFill/>
                </a:ln>
                <a:solidFill>
                  <a:schemeClr val="tx1"/>
                </a:solidFill>
                <a:effectLst/>
                <a:uLnTx/>
                <a:uFillTx/>
                <a:latin typeface="+mj-lt"/>
                <a:ea typeface="+mj-ea"/>
                <a:cs typeface="+mj-cs"/>
              </a:rPr>
              <a:t>spatial</a:t>
            </a:r>
            <a:r>
              <a:rPr kumimoji="0" lang="en-GB" sz="2000" i="0" u="none" strike="noStrike" kern="0" cap="none" spc="0" normalizeH="0" baseline="0" noProof="0" dirty="0" smtClean="0">
                <a:ln>
                  <a:noFill/>
                </a:ln>
                <a:solidFill>
                  <a:schemeClr val="tx1"/>
                </a:solidFill>
                <a:effectLst/>
                <a:uLnTx/>
                <a:uFillTx/>
                <a:latin typeface="+mj-lt"/>
                <a:ea typeface="+mj-ea"/>
                <a:cs typeface="+mj-cs"/>
              </a:rPr>
              <a:t> footprint</a:t>
            </a:r>
          </a:p>
        </p:txBody>
      </p:sp>
      <p:sp>
        <p:nvSpPr>
          <p:cNvPr id="6" name="TextBox 5"/>
          <p:cNvSpPr txBox="1"/>
          <p:nvPr/>
        </p:nvSpPr>
        <p:spPr bwMode="auto">
          <a:xfrm>
            <a:off x="4724401" y="1141837"/>
            <a:ext cx="2527936"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2000" i="0" u="none" strike="noStrike" kern="0" cap="none" spc="0" normalizeH="0" baseline="0" noProof="0" dirty="0" err="1" smtClean="0">
                <a:ln>
                  <a:noFill/>
                </a:ln>
                <a:solidFill>
                  <a:schemeClr val="tx1"/>
                </a:solidFill>
                <a:effectLst/>
                <a:uLnTx/>
                <a:uFillTx/>
                <a:latin typeface="+mj-lt"/>
                <a:ea typeface="+mj-ea"/>
                <a:cs typeface="+mj-cs"/>
              </a:rPr>
              <a:t>Spatio</a:t>
            </a:r>
            <a:r>
              <a:rPr kumimoji="0" lang="en-GB" sz="2000" i="0" u="none" strike="noStrike" kern="0" cap="none" spc="0" normalizeH="0" baseline="0" noProof="0" dirty="0" smtClean="0">
                <a:ln>
                  <a:noFill/>
                </a:ln>
                <a:solidFill>
                  <a:schemeClr val="tx1"/>
                </a:solidFill>
                <a:effectLst/>
                <a:uLnTx/>
                <a:uFillTx/>
                <a:latin typeface="+mj-lt"/>
                <a:ea typeface="+mj-ea"/>
                <a:cs typeface="+mj-cs"/>
              </a:rPr>
              <a:t>-temporal view</a:t>
            </a:r>
          </a:p>
        </p:txBody>
      </p:sp>
      <p:sp>
        <p:nvSpPr>
          <p:cNvPr id="7" name="TextBox 6"/>
          <p:cNvSpPr txBox="1"/>
          <p:nvPr/>
        </p:nvSpPr>
        <p:spPr bwMode="auto">
          <a:xfrm>
            <a:off x="4148810" y="5115571"/>
            <a:ext cx="915315"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movement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A</a:t>
            </a:r>
            <a:r>
              <a:rPr kumimoji="0" lang="en-GB" sz="1400" i="0" u="none" strike="noStrike" kern="0" cap="none" spc="0" normalizeH="0" baseline="0" noProof="0" dirty="0" smtClean="0">
                <a:ln>
                  <a:noFill/>
                </a:ln>
                <a:solidFill>
                  <a:schemeClr val="tx1"/>
                </a:solidFill>
                <a:effectLst/>
                <a:uLnTx/>
                <a:uFillTx/>
                <a:latin typeface="+mj-lt"/>
                <a:ea typeface="+mj-ea"/>
                <a:cs typeface="+mj-cs"/>
                <a:sym typeface="Symbol"/>
              </a:rPr>
              <a:t>B</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8" name="TextBox 7"/>
          <p:cNvSpPr txBox="1"/>
          <p:nvPr/>
        </p:nvSpPr>
        <p:spPr bwMode="auto">
          <a:xfrm>
            <a:off x="5276067" y="5115569"/>
            <a:ext cx="915315"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hangingPunct="0">
              <a:spcBef>
                <a:spcPts val="600"/>
              </a:spcBef>
              <a:spcAft>
                <a:spcPct val="0"/>
              </a:spcAft>
            </a:pPr>
            <a:r>
              <a:rPr kumimoji="0" lang="en-GB" sz="1400" i="0" u="none" strike="noStrike" kern="0" cap="none" spc="0" normalizeH="0" baseline="0" noProof="0" dirty="0" smtClean="0">
                <a:ln>
                  <a:noFill/>
                </a:ln>
                <a:solidFill>
                  <a:schemeClr val="tx1"/>
                </a:solidFill>
                <a:effectLst/>
                <a:uLnTx/>
                <a:uFillTx/>
                <a:latin typeface="+mj-lt"/>
                <a:ea typeface="+mj-ea"/>
                <a:cs typeface="+mj-cs"/>
              </a:rPr>
              <a:t>movement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lang="en-GB" sz="1400" kern="0" dirty="0" smtClean="0"/>
              <a:t>B</a:t>
            </a:r>
            <a:r>
              <a:rPr lang="en-GB" sz="1400" kern="0" dirty="0" smtClean="0">
                <a:sym typeface="Symbol"/>
              </a:rPr>
              <a:t>C</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9" name="TextBox 8"/>
          <p:cNvSpPr txBox="1"/>
          <p:nvPr/>
        </p:nvSpPr>
        <p:spPr bwMode="auto">
          <a:xfrm>
            <a:off x="7889536" y="3951790"/>
            <a:ext cx="796693"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long stop:</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p</a:t>
            </a:r>
            <a:r>
              <a:rPr lang="en-GB" sz="1400" kern="0" dirty="0" smtClean="0">
                <a:latin typeface="+mj-lt"/>
                <a:ea typeface="+mj-ea"/>
                <a:cs typeface="+mj-cs"/>
              </a:rPr>
              <a:t>lace B</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10" name="TextBox 9"/>
          <p:cNvSpPr txBox="1"/>
          <p:nvPr/>
        </p:nvSpPr>
        <p:spPr bwMode="auto">
          <a:xfrm>
            <a:off x="7883239" y="3476957"/>
            <a:ext cx="878446"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short stop:</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place C</a:t>
            </a:r>
          </a:p>
        </p:txBody>
      </p:sp>
      <p:sp>
        <p:nvSpPr>
          <p:cNvPr id="11" name="TextBox 10"/>
          <p:cNvSpPr txBox="1"/>
          <p:nvPr/>
        </p:nvSpPr>
        <p:spPr bwMode="auto">
          <a:xfrm>
            <a:off x="5277325" y="1694762"/>
            <a:ext cx="915315"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hangingPunct="0">
              <a:spcBef>
                <a:spcPts val="600"/>
              </a:spcBef>
              <a:spcAft>
                <a:spcPct val="0"/>
              </a:spcAft>
            </a:pPr>
            <a:r>
              <a:rPr kumimoji="0" lang="en-GB" sz="1400" i="0" u="none" strike="noStrike" kern="0" cap="none" spc="0" normalizeH="0" baseline="0" noProof="0" dirty="0" smtClean="0">
                <a:ln>
                  <a:noFill/>
                </a:ln>
                <a:solidFill>
                  <a:schemeClr val="tx1"/>
                </a:solidFill>
                <a:effectLst/>
                <a:uLnTx/>
                <a:uFillTx/>
                <a:latin typeface="+mj-lt"/>
                <a:ea typeface="+mj-ea"/>
                <a:cs typeface="+mj-cs"/>
              </a:rPr>
              <a:t>movement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C</a:t>
            </a:r>
            <a:r>
              <a:rPr lang="en-GB" sz="1400" kern="0" dirty="0" smtClean="0">
                <a:sym typeface="Symbol"/>
              </a:rPr>
              <a:t>B</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12" name="TextBox 11"/>
          <p:cNvSpPr txBox="1"/>
          <p:nvPr/>
        </p:nvSpPr>
        <p:spPr bwMode="auto">
          <a:xfrm>
            <a:off x="4007746" y="1694760"/>
            <a:ext cx="915315"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hangingPunct="0">
              <a:spcBef>
                <a:spcPts val="600"/>
              </a:spcBef>
              <a:spcAft>
                <a:spcPct val="0"/>
              </a:spcAft>
            </a:pPr>
            <a:r>
              <a:rPr kumimoji="0" lang="en-GB" sz="1400" i="0" u="none" strike="noStrike" kern="0" cap="none" spc="0" normalizeH="0" baseline="0" noProof="0" dirty="0" smtClean="0">
                <a:ln>
                  <a:noFill/>
                </a:ln>
                <a:solidFill>
                  <a:schemeClr val="tx1"/>
                </a:solidFill>
                <a:effectLst/>
                <a:uLnTx/>
                <a:uFillTx/>
                <a:latin typeface="+mj-lt"/>
                <a:ea typeface="+mj-ea"/>
                <a:cs typeface="+mj-cs"/>
              </a:rPr>
              <a:t>movement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B</a:t>
            </a:r>
            <a:r>
              <a:rPr lang="en-GB" sz="1400" kern="0" dirty="0" smtClean="0">
                <a:sym typeface="Symbol"/>
              </a:rPr>
              <a:t>A</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13" name="TextBox 12"/>
          <p:cNvSpPr txBox="1"/>
          <p:nvPr/>
        </p:nvSpPr>
        <p:spPr bwMode="auto">
          <a:xfrm>
            <a:off x="3128611" y="4201171"/>
            <a:ext cx="607539"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s</a:t>
            </a:r>
            <a:r>
              <a:rPr kumimoji="0" lang="en-GB" sz="1400" i="0" u="none" strike="noStrike" kern="0" cap="none" spc="0" normalizeH="0" baseline="0" noProof="0" dirty="0" smtClean="0">
                <a:ln>
                  <a:noFill/>
                </a:ln>
                <a:solidFill>
                  <a:schemeClr val="tx1"/>
                </a:solidFill>
                <a:effectLst/>
                <a:uLnTx/>
                <a:uFillTx/>
                <a:latin typeface="+mj-lt"/>
                <a:ea typeface="+mj-ea"/>
                <a:cs typeface="+mj-cs"/>
              </a:rPr>
              <a:t>tart: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place A</a:t>
            </a:r>
          </a:p>
        </p:txBody>
      </p:sp>
      <p:sp>
        <p:nvSpPr>
          <p:cNvPr id="14" name="TextBox 13"/>
          <p:cNvSpPr txBox="1"/>
          <p:nvPr/>
        </p:nvSpPr>
        <p:spPr bwMode="auto">
          <a:xfrm>
            <a:off x="3152541" y="2978193"/>
            <a:ext cx="607539"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end</a:t>
            </a:r>
            <a:r>
              <a:rPr kumimoji="0" lang="en-GB" sz="1400" i="0" u="none" strike="noStrike" kern="0" cap="none" spc="0" normalizeH="0" baseline="0" noProof="0" dirty="0" smtClean="0">
                <a:ln>
                  <a:noFill/>
                </a:ln>
                <a:solidFill>
                  <a:schemeClr val="tx1"/>
                </a:solidFill>
                <a:effectLst/>
                <a:uLnTx/>
                <a:uFillTx/>
                <a:latin typeface="+mj-lt"/>
                <a:ea typeface="+mj-ea"/>
                <a:cs typeface="+mj-cs"/>
              </a:rPr>
              <a:t>: </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place A</a:t>
            </a:r>
          </a:p>
        </p:txBody>
      </p:sp>
      <p:sp>
        <p:nvSpPr>
          <p:cNvPr id="15" name="TextBox 14"/>
          <p:cNvSpPr txBox="1"/>
          <p:nvPr/>
        </p:nvSpPr>
        <p:spPr bwMode="auto">
          <a:xfrm>
            <a:off x="7868124" y="3000862"/>
            <a:ext cx="796693" cy="43088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long stop:</a:t>
            </a:r>
            <a:br>
              <a:rPr kumimoji="0" lang="en-GB" sz="1400" i="0" u="none" strike="noStrike" kern="0" cap="none" spc="0" normalizeH="0" baseline="0" noProof="0" dirty="0" smtClean="0">
                <a:ln>
                  <a:noFill/>
                </a:ln>
                <a:solidFill>
                  <a:schemeClr val="tx1"/>
                </a:solidFill>
                <a:effectLst/>
                <a:uLnTx/>
                <a:uFillTx/>
                <a:latin typeface="+mj-lt"/>
                <a:ea typeface="+mj-ea"/>
                <a:cs typeface="+mj-cs"/>
              </a:rPr>
            </a:br>
            <a:r>
              <a:rPr kumimoji="0" lang="en-GB" sz="1400" i="0" u="none" strike="noStrike" kern="0" cap="none" spc="0" normalizeH="0" baseline="0" noProof="0" dirty="0" smtClean="0">
                <a:ln>
                  <a:noFill/>
                </a:ln>
                <a:solidFill>
                  <a:schemeClr val="tx1"/>
                </a:solidFill>
                <a:effectLst/>
                <a:uLnTx/>
                <a:uFillTx/>
                <a:latin typeface="+mj-lt"/>
                <a:ea typeface="+mj-ea"/>
                <a:cs typeface="+mj-cs"/>
              </a:rPr>
              <a:t>p</a:t>
            </a:r>
            <a:r>
              <a:rPr lang="en-GB" sz="1400" kern="0" dirty="0" smtClean="0">
                <a:latin typeface="+mj-lt"/>
                <a:ea typeface="+mj-ea"/>
                <a:cs typeface="+mj-cs"/>
              </a:rPr>
              <a:t>lace B</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16" name="TextBox 15"/>
          <p:cNvSpPr txBox="1"/>
          <p:nvPr/>
        </p:nvSpPr>
        <p:spPr bwMode="auto">
          <a:xfrm>
            <a:off x="884172" y="2221232"/>
            <a:ext cx="129844" cy="215444"/>
          </a:xfrm>
          <a:prstGeom prst="rect">
            <a:avLst/>
          </a:prstGeom>
          <a:solidFill>
            <a:schemeClr val="bg1"/>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A</a:t>
            </a:r>
          </a:p>
        </p:txBody>
      </p:sp>
      <p:sp>
        <p:nvSpPr>
          <p:cNvPr id="17" name="TextBox 16"/>
          <p:cNvSpPr txBox="1"/>
          <p:nvPr/>
        </p:nvSpPr>
        <p:spPr bwMode="auto">
          <a:xfrm>
            <a:off x="1127256" y="3250247"/>
            <a:ext cx="129844" cy="215444"/>
          </a:xfrm>
          <a:prstGeom prst="rect">
            <a:avLst/>
          </a:prstGeom>
          <a:solidFill>
            <a:schemeClr val="bg1"/>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B</a:t>
            </a:r>
          </a:p>
        </p:txBody>
      </p:sp>
      <p:sp>
        <p:nvSpPr>
          <p:cNvPr id="18" name="TextBox 17"/>
          <p:cNvSpPr txBox="1"/>
          <p:nvPr/>
        </p:nvSpPr>
        <p:spPr bwMode="auto">
          <a:xfrm>
            <a:off x="1467322" y="3129334"/>
            <a:ext cx="129844" cy="215444"/>
          </a:xfrm>
          <a:prstGeom prst="rect">
            <a:avLst/>
          </a:prstGeom>
          <a:solidFill>
            <a:schemeClr val="bg1"/>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C</a:t>
            </a:r>
          </a:p>
        </p:txBody>
      </p:sp>
      <p:cxnSp>
        <p:nvCxnSpPr>
          <p:cNvPr id="19" name="Straight Connector 18"/>
          <p:cNvCxnSpPr/>
          <p:nvPr/>
        </p:nvCxnSpPr>
        <p:spPr bwMode="auto">
          <a:xfrm>
            <a:off x="3604701" y="3188531"/>
            <a:ext cx="453422" cy="7557"/>
          </a:xfrm>
          <a:prstGeom prst="line">
            <a:avLst/>
          </a:prstGeom>
          <a:noFill/>
          <a:ln w="3175" cap="flat" cmpd="sng" algn="ctr">
            <a:solidFill>
              <a:srgbClr val="00B0F0"/>
            </a:solidFill>
            <a:prstDash val="solid"/>
            <a:round/>
            <a:headEnd type="none" w="med" len="med"/>
            <a:tailEnd type="arrow" w="sm" len="med"/>
          </a:ln>
          <a:effectLst/>
        </p:spPr>
      </p:cxnSp>
      <p:cxnSp>
        <p:nvCxnSpPr>
          <p:cNvPr id="20" name="Straight Arrow Connector 19"/>
          <p:cNvCxnSpPr/>
          <p:nvPr/>
        </p:nvCxnSpPr>
        <p:spPr bwMode="auto">
          <a:xfrm>
            <a:off x="3604701" y="4382541"/>
            <a:ext cx="392966" cy="7557"/>
          </a:xfrm>
          <a:prstGeom prst="straightConnector1">
            <a:avLst/>
          </a:prstGeom>
          <a:noFill/>
          <a:ln w="3175" cap="flat" cmpd="sng" algn="ctr">
            <a:solidFill>
              <a:srgbClr val="00B0F0"/>
            </a:solidFill>
            <a:prstDash val="solid"/>
            <a:round/>
            <a:headEnd type="none" w="med" len="med"/>
            <a:tailEnd type="arrow" w="sm" len="med"/>
          </a:ln>
          <a:effectLst/>
        </p:spPr>
      </p:cxnSp>
      <p:cxnSp>
        <p:nvCxnSpPr>
          <p:cNvPr id="21" name="Straight Connector 20"/>
          <p:cNvCxnSpPr>
            <a:stCxn id="7" idx="0"/>
          </p:cNvCxnSpPr>
          <p:nvPr/>
        </p:nvCxnSpPr>
        <p:spPr bwMode="auto">
          <a:xfrm flipH="1" flipV="1">
            <a:off x="4043009" y="4458113"/>
            <a:ext cx="563459" cy="657458"/>
          </a:xfrm>
          <a:prstGeom prst="line">
            <a:avLst/>
          </a:prstGeom>
          <a:noFill/>
          <a:ln w="3175" cap="flat" cmpd="sng" algn="ctr">
            <a:solidFill>
              <a:srgbClr val="FFFF00"/>
            </a:solidFill>
            <a:prstDash val="solid"/>
            <a:round/>
            <a:headEnd type="none" w="med" len="med"/>
            <a:tailEnd type="none" w="sm" len="med"/>
          </a:ln>
          <a:effectLst/>
        </p:spPr>
      </p:cxnSp>
      <p:cxnSp>
        <p:nvCxnSpPr>
          <p:cNvPr id="22" name="Straight Connector 21"/>
          <p:cNvCxnSpPr>
            <a:stCxn id="7" idx="0"/>
          </p:cNvCxnSpPr>
          <p:nvPr/>
        </p:nvCxnSpPr>
        <p:spPr bwMode="auto">
          <a:xfrm flipV="1">
            <a:off x="4606468" y="4322085"/>
            <a:ext cx="630551" cy="793486"/>
          </a:xfrm>
          <a:prstGeom prst="line">
            <a:avLst/>
          </a:prstGeom>
          <a:noFill/>
          <a:ln w="3175" cap="flat" cmpd="sng" algn="ctr">
            <a:solidFill>
              <a:srgbClr val="FFFF00"/>
            </a:solidFill>
            <a:prstDash val="solid"/>
            <a:round/>
            <a:headEnd type="none" w="med" len="med"/>
            <a:tailEnd type="none" w="sm" len="med"/>
          </a:ln>
          <a:effectLst/>
        </p:spPr>
      </p:cxnSp>
      <p:cxnSp>
        <p:nvCxnSpPr>
          <p:cNvPr id="23" name="Straight Connector 22"/>
          <p:cNvCxnSpPr>
            <a:stCxn id="8" idx="0"/>
          </p:cNvCxnSpPr>
          <p:nvPr/>
        </p:nvCxnSpPr>
        <p:spPr bwMode="auto">
          <a:xfrm flipH="1" flipV="1">
            <a:off x="5282362" y="3830879"/>
            <a:ext cx="451363" cy="1284690"/>
          </a:xfrm>
          <a:prstGeom prst="line">
            <a:avLst/>
          </a:prstGeom>
          <a:noFill/>
          <a:ln w="3175" cap="flat" cmpd="sng" algn="ctr">
            <a:solidFill>
              <a:srgbClr val="FFFF00"/>
            </a:solidFill>
            <a:prstDash val="solid"/>
            <a:round/>
            <a:headEnd type="none" w="med" len="med"/>
            <a:tailEnd type="none" w="sm" len="med"/>
          </a:ln>
          <a:effectLst/>
        </p:spPr>
      </p:cxnSp>
      <p:cxnSp>
        <p:nvCxnSpPr>
          <p:cNvPr id="24" name="Straight Connector 23"/>
          <p:cNvCxnSpPr>
            <a:stCxn id="8" idx="0"/>
          </p:cNvCxnSpPr>
          <p:nvPr/>
        </p:nvCxnSpPr>
        <p:spPr bwMode="auto">
          <a:xfrm flipH="1" flipV="1">
            <a:off x="5561972" y="3793093"/>
            <a:ext cx="171753" cy="1322476"/>
          </a:xfrm>
          <a:prstGeom prst="line">
            <a:avLst/>
          </a:prstGeom>
          <a:noFill/>
          <a:ln w="3175" cap="flat" cmpd="sng" algn="ctr">
            <a:solidFill>
              <a:srgbClr val="FFFF00"/>
            </a:solidFill>
            <a:prstDash val="solid"/>
            <a:round/>
            <a:headEnd type="none" w="med" len="med"/>
            <a:tailEnd type="none" w="sm" len="med"/>
          </a:ln>
          <a:effectLst/>
        </p:spPr>
      </p:cxnSp>
      <p:cxnSp>
        <p:nvCxnSpPr>
          <p:cNvPr id="25" name="Straight Connector 24"/>
          <p:cNvCxnSpPr>
            <a:stCxn id="11" idx="2"/>
          </p:cNvCxnSpPr>
          <p:nvPr/>
        </p:nvCxnSpPr>
        <p:spPr bwMode="auto">
          <a:xfrm flipH="1">
            <a:off x="5267248" y="2125649"/>
            <a:ext cx="467735" cy="1591874"/>
          </a:xfrm>
          <a:prstGeom prst="line">
            <a:avLst/>
          </a:prstGeom>
          <a:noFill/>
          <a:ln w="3175" cap="flat" cmpd="sng" algn="ctr">
            <a:solidFill>
              <a:srgbClr val="FFFF00"/>
            </a:solidFill>
            <a:prstDash val="solid"/>
            <a:round/>
            <a:headEnd type="none" w="med" len="med"/>
            <a:tailEnd type="none" w="sm" len="med"/>
          </a:ln>
          <a:effectLst/>
        </p:spPr>
      </p:cxnSp>
      <p:cxnSp>
        <p:nvCxnSpPr>
          <p:cNvPr id="26" name="Straight Connector 25"/>
          <p:cNvCxnSpPr>
            <a:stCxn id="11" idx="2"/>
          </p:cNvCxnSpPr>
          <p:nvPr/>
        </p:nvCxnSpPr>
        <p:spPr bwMode="auto">
          <a:xfrm flipH="1">
            <a:off x="5546858" y="2125649"/>
            <a:ext cx="188125" cy="1569203"/>
          </a:xfrm>
          <a:prstGeom prst="line">
            <a:avLst/>
          </a:prstGeom>
          <a:noFill/>
          <a:ln w="3175" cap="flat" cmpd="sng" algn="ctr">
            <a:solidFill>
              <a:srgbClr val="FFFF00"/>
            </a:solidFill>
            <a:prstDash val="solid"/>
            <a:round/>
            <a:headEnd type="none" w="med" len="med"/>
            <a:tailEnd type="none" w="sm" len="med"/>
          </a:ln>
          <a:effectLst/>
        </p:spPr>
      </p:cxnSp>
      <p:cxnSp>
        <p:nvCxnSpPr>
          <p:cNvPr id="27" name="Straight Connector 26"/>
          <p:cNvCxnSpPr>
            <a:stCxn id="12" idx="2"/>
          </p:cNvCxnSpPr>
          <p:nvPr/>
        </p:nvCxnSpPr>
        <p:spPr bwMode="auto">
          <a:xfrm flipH="1">
            <a:off x="4111023" y="2125647"/>
            <a:ext cx="354381" cy="1062884"/>
          </a:xfrm>
          <a:prstGeom prst="line">
            <a:avLst/>
          </a:prstGeom>
          <a:noFill/>
          <a:ln w="3175" cap="flat" cmpd="sng" algn="ctr">
            <a:solidFill>
              <a:srgbClr val="FFFF00"/>
            </a:solidFill>
            <a:prstDash val="solid"/>
            <a:round/>
            <a:headEnd type="none" w="med" len="med"/>
            <a:tailEnd type="none" w="sm" len="med"/>
          </a:ln>
          <a:effectLst/>
        </p:spPr>
      </p:cxnSp>
      <p:cxnSp>
        <p:nvCxnSpPr>
          <p:cNvPr id="28" name="Straight Connector 27"/>
          <p:cNvCxnSpPr>
            <a:stCxn id="12" idx="2"/>
          </p:cNvCxnSpPr>
          <p:nvPr/>
        </p:nvCxnSpPr>
        <p:spPr bwMode="auto">
          <a:xfrm>
            <a:off x="4465404" y="2125647"/>
            <a:ext cx="816957" cy="1161126"/>
          </a:xfrm>
          <a:prstGeom prst="line">
            <a:avLst/>
          </a:prstGeom>
          <a:noFill/>
          <a:ln w="3175" cap="flat" cmpd="sng" algn="ctr">
            <a:solidFill>
              <a:srgbClr val="FFFF00"/>
            </a:solidFill>
            <a:prstDash val="solid"/>
            <a:round/>
            <a:headEnd type="none" w="med" len="med"/>
            <a:tailEnd type="none" w="sm" len="med"/>
          </a:ln>
          <a:effectLst/>
        </p:spPr>
      </p:cxnSp>
      <p:cxnSp>
        <p:nvCxnSpPr>
          <p:cNvPr id="29" name="Straight Connector 28"/>
          <p:cNvCxnSpPr>
            <a:endCxn id="9" idx="1"/>
          </p:cNvCxnSpPr>
          <p:nvPr/>
        </p:nvCxnSpPr>
        <p:spPr bwMode="auto">
          <a:xfrm flipV="1">
            <a:off x="5320146" y="4167234"/>
            <a:ext cx="2569390" cy="124624"/>
          </a:xfrm>
          <a:prstGeom prst="line">
            <a:avLst/>
          </a:prstGeom>
          <a:noFill/>
          <a:ln w="3175" cap="flat" cmpd="sng" algn="ctr">
            <a:solidFill>
              <a:srgbClr val="FF0000"/>
            </a:solidFill>
            <a:prstDash val="solid"/>
            <a:round/>
            <a:headEnd type="none" w="med" len="med"/>
            <a:tailEnd type="none" w="sm" len="med"/>
          </a:ln>
          <a:effectLst/>
        </p:spPr>
      </p:cxnSp>
      <p:cxnSp>
        <p:nvCxnSpPr>
          <p:cNvPr id="30" name="Straight Connector 29"/>
          <p:cNvCxnSpPr>
            <a:stCxn id="9" idx="1"/>
          </p:cNvCxnSpPr>
          <p:nvPr/>
        </p:nvCxnSpPr>
        <p:spPr bwMode="auto">
          <a:xfrm flipH="1" flipV="1">
            <a:off x="5297476" y="3838436"/>
            <a:ext cx="2592060" cy="328798"/>
          </a:xfrm>
          <a:prstGeom prst="line">
            <a:avLst/>
          </a:prstGeom>
          <a:noFill/>
          <a:ln w="3175" cap="flat" cmpd="sng" algn="ctr">
            <a:solidFill>
              <a:srgbClr val="FF0000"/>
            </a:solidFill>
            <a:prstDash val="solid"/>
            <a:round/>
            <a:headEnd type="none" w="med" len="med"/>
            <a:tailEnd type="none" w="sm" len="med"/>
          </a:ln>
          <a:effectLst/>
        </p:spPr>
      </p:cxnSp>
      <p:cxnSp>
        <p:nvCxnSpPr>
          <p:cNvPr id="31" name="Straight Connector 30"/>
          <p:cNvCxnSpPr>
            <a:stCxn id="10" idx="1"/>
          </p:cNvCxnSpPr>
          <p:nvPr/>
        </p:nvCxnSpPr>
        <p:spPr bwMode="auto">
          <a:xfrm flipH="1">
            <a:off x="5584643" y="3692401"/>
            <a:ext cx="2298596" cy="70464"/>
          </a:xfrm>
          <a:prstGeom prst="line">
            <a:avLst/>
          </a:prstGeom>
          <a:noFill/>
          <a:ln w="3175" cap="flat" cmpd="sng" algn="ctr">
            <a:solidFill>
              <a:srgbClr val="FF0000"/>
            </a:solidFill>
            <a:prstDash val="solid"/>
            <a:round/>
            <a:headEnd type="none" w="med" len="med"/>
            <a:tailEnd type="none" w="sm" len="med"/>
          </a:ln>
          <a:effectLst/>
        </p:spPr>
      </p:cxnSp>
      <p:cxnSp>
        <p:nvCxnSpPr>
          <p:cNvPr id="32" name="Straight Connector 31"/>
          <p:cNvCxnSpPr>
            <a:stCxn id="15" idx="1"/>
          </p:cNvCxnSpPr>
          <p:nvPr/>
        </p:nvCxnSpPr>
        <p:spPr bwMode="auto">
          <a:xfrm flipH="1">
            <a:off x="5282362" y="3216306"/>
            <a:ext cx="2585762" cy="47796"/>
          </a:xfrm>
          <a:prstGeom prst="line">
            <a:avLst/>
          </a:prstGeom>
          <a:noFill/>
          <a:ln w="3175" cap="flat" cmpd="sng" algn="ctr">
            <a:solidFill>
              <a:srgbClr val="FF0000"/>
            </a:solidFill>
            <a:prstDash val="solid"/>
            <a:round/>
            <a:headEnd type="none" w="med" len="med"/>
            <a:tailEnd type="none" w="sm" len="med"/>
          </a:ln>
          <a:effectLst/>
        </p:spPr>
      </p:cxnSp>
      <p:cxnSp>
        <p:nvCxnSpPr>
          <p:cNvPr id="33" name="Straight Connector 32"/>
          <p:cNvCxnSpPr>
            <a:stCxn id="15" idx="1"/>
          </p:cNvCxnSpPr>
          <p:nvPr/>
        </p:nvCxnSpPr>
        <p:spPr bwMode="auto">
          <a:xfrm flipH="1">
            <a:off x="5274804" y="3216306"/>
            <a:ext cx="2593320" cy="493660"/>
          </a:xfrm>
          <a:prstGeom prst="line">
            <a:avLst/>
          </a:prstGeom>
          <a:noFill/>
          <a:ln w="3175" cap="flat" cmpd="sng" algn="ctr">
            <a:solidFill>
              <a:srgbClr val="FF0000"/>
            </a:solidFill>
            <a:prstDash val="solid"/>
            <a:round/>
            <a:headEnd type="none" w="med" len="med"/>
            <a:tailEnd type="none" w="sm" len="med"/>
          </a:ln>
          <a:effectLst/>
        </p:spPr>
      </p:cxnSp>
      <p:cxnSp>
        <p:nvCxnSpPr>
          <p:cNvPr id="34" name="Straight Arrow Connector 33"/>
          <p:cNvCxnSpPr/>
          <p:nvPr/>
        </p:nvCxnSpPr>
        <p:spPr bwMode="auto">
          <a:xfrm flipV="1">
            <a:off x="8834163" y="1979407"/>
            <a:ext cx="1" cy="3173950"/>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35" name="TextBox 34"/>
          <p:cNvSpPr txBox="1"/>
          <p:nvPr/>
        </p:nvSpPr>
        <p:spPr bwMode="auto">
          <a:xfrm>
            <a:off x="8546998" y="4648227"/>
            <a:ext cx="246221" cy="479298"/>
          </a:xfrm>
          <a:prstGeom prst="rect">
            <a:avLst/>
          </a:prstGeom>
          <a:noFill/>
          <a:ln w="9525">
            <a:noFill/>
            <a:miter lim="800000"/>
            <a:headEnd/>
            <a:tailEnd/>
          </a:ln>
        </p:spPr>
        <p:txBody>
          <a:bodyPr vert="vert270"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36" name="TextBox 35"/>
          <p:cNvSpPr txBox="1"/>
          <p:nvPr/>
        </p:nvSpPr>
        <p:spPr bwMode="auto">
          <a:xfrm>
            <a:off x="3483788" y="5024887"/>
            <a:ext cx="565861"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rgbClr val="0000FF"/>
                </a:solidFill>
                <a:effectLst/>
                <a:uLnTx/>
                <a:uFillTx/>
                <a:latin typeface="+mj-lt"/>
                <a:ea typeface="+mj-ea"/>
                <a:cs typeface="+mj-cs"/>
              </a:rPr>
              <a:t>North</a:t>
            </a:r>
          </a:p>
        </p:txBody>
      </p:sp>
      <p:sp>
        <p:nvSpPr>
          <p:cNvPr id="37" name="TextBox 36"/>
          <p:cNvSpPr txBox="1"/>
          <p:nvPr/>
        </p:nvSpPr>
        <p:spPr bwMode="auto">
          <a:xfrm>
            <a:off x="7511681" y="5002218"/>
            <a:ext cx="562655"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rgbClr val="0000FF"/>
                </a:solidFill>
                <a:effectLst/>
                <a:uLnTx/>
                <a:uFillTx/>
                <a:latin typeface="+mj-lt"/>
                <a:ea typeface="+mj-ea"/>
                <a:cs typeface="+mj-cs"/>
              </a:rPr>
              <a:t>South</a:t>
            </a:r>
          </a:p>
        </p:txBody>
      </p:sp>
    </p:spTree>
    <p:extLst>
      <p:ext uri="{BB962C8B-B14F-4D97-AF65-F5344CB8AC3E}">
        <p14:creationId xmlns:p14="http://schemas.microsoft.com/office/powerpoint/2010/main" val="285954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Previous lectures</a:t>
            </a:r>
            <a:endParaRPr lang="en-GB" dirty="0"/>
          </a:p>
        </p:txBody>
      </p:sp>
      <p:sp>
        <p:nvSpPr>
          <p:cNvPr id="3" name="Content Placeholder 2"/>
          <p:cNvSpPr>
            <a:spLocks noGrp="1"/>
          </p:cNvSpPr>
          <p:nvPr>
            <p:ph idx="1"/>
          </p:nvPr>
        </p:nvSpPr>
        <p:spPr/>
        <p:txBody>
          <a:bodyPr/>
          <a:lstStyle/>
          <a:p>
            <a:r>
              <a:rPr lang="en-GB" dirty="0" smtClean="0"/>
              <a:t>Subject of analysis as a system of components linked by relationships</a:t>
            </a:r>
          </a:p>
          <a:p>
            <a:r>
              <a:rPr lang="en-GB" dirty="0" smtClean="0"/>
              <a:t>Understanding relationships through exploring distributions and seeking patterns</a:t>
            </a:r>
          </a:p>
          <a:p>
            <a:r>
              <a:rPr lang="en-GB" dirty="0" smtClean="0"/>
              <a:t>Kinds of possible patterns depending on types of components</a:t>
            </a:r>
          </a:p>
          <a:p>
            <a:pPr lvl="1"/>
            <a:r>
              <a:rPr lang="en-GB" dirty="0" smtClean="0"/>
              <a:t>Particularly, patterns in temporal and spatial distributions</a:t>
            </a:r>
          </a:p>
          <a:p>
            <a:r>
              <a:rPr lang="en-GB" dirty="0" smtClean="0"/>
              <a:t>Use of partition-based and density-based clustering for exploring distributions</a:t>
            </a:r>
          </a:p>
          <a:p>
            <a:pPr lvl="1"/>
            <a:r>
              <a:rPr lang="en-GB" dirty="0" smtClean="0"/>
              <a:t>Distance functions</a:t>
            </a:r>
          </a:p>
          <a:p>
            <a:pPr lvl="1"/>
            <a:r>
              <a:rPr lang="en-GB" dirty="0" smtClean="0"/>
              <a:t>Patterns revealed by PBC and DBC:</a:t>
            </a:r>
          </a:p>
          <a:p>
            <a:pPr lvl="2"/>
            <a:r>
              <a:rPr lang="en-GB" dirty="0" smtClean="0"/>
              <a:t>Groups of similar objects and their representative profiles (PBC)</a:t>
            </a:r>
          </a:p>
          <a:p>
            <a:pPr lvl="2"/>
            <a:r>
              <a:rPr lang="en-GB" dirty="0" smtClean="0"/>
              <a:t>Densely and sparsely filled regions; frequently occurring conjunctions of object characteristics (DBC)</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smtClean="0"/>
              <a:pPr/>
              <a:t>2</a:t>
            </a:fld>
            <a:endParaRPr lang="en-GB" dirty="0"/>
          </a:p>
        </p:txBody>
      </p:sp>
    </p:spTree>
    <p:extLst>
      <p:ext uri="{BB962C8B-B14F-4D97-AF65-F5344CB8AC3E}">
        <p14:creationId xmlns:p14="http://schemas.microsoft.com/office/powerpoint/2010/main" val="348749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20</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6993" y="308221"/>
            <a:ext cx="2857143" cy="3207619"/>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3291880" y="2522262"/>
            <a:ext cx="5577142" cy="3428571"/>
          </a:xfrm>
          <a:prstGeom prst="rect">
            <a:avLst/>
          </a:prstGeom>
          <a:noFill/>
          <a:ln w="9525">
            <a:noFill/>
            <a:miter lim="800000"/>
            <a:headEnd/>
            <a:tailEnd/>
          </a:ln>
        </p:spPr>
      </p:pic>
      <p:sp>
        <p:nvSpPr>
          <p:cNvPr id="5" name="TextBox 4"/>
          <p:cNvSpPr txBox="1"/>
          <p:nvPr/>
        </p:nvSpPr>
        <p:spPr bwMode="auto">
          <a:xfrm>
            <a:off x="1207885" y="5057480"/>
            <a:ext cx="1404231"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chemeClr val="tx1"/>
                </a:solidFill>
                <a:effectLst/>
                <a:uLnTx/>
                <a:uFillTx/>
                <a:latin typeface="+mj-lt"/>
                <a:ea typeface="+mj-ea"/>
                <a:cs typeface="+mj-cs"/>
              </a:rPr>
              <a:t>fast movement</a:t>
            </a:r>
          </a:p>
        </p:txBody>
      </p:sp>
      <p:cxnSp>
        <p:nvCxnSpPr>
          <p:cNvPr id="6" name="Straight Connector 5"/>
          <p:cNvCxnSpPr>
            <a:stCxn id="5" idx="3"/>
          </p:cNvCxnSpPr>
          <p:nvPr/>
        </p:nvCxnSpPr>
        <p:spPr bwMode="auto">
          <a:xfrm flipV="1">
            <a:off x="2612116" y="4960045"/>
            <a:ext cx="814313" cy="220546"/>
          </a:xfrm>
          <a:prstGeom prst="line">
            <a:avLst/>
          </a:prstGeom>
          <a:noFill/>
          <a:ln w="3175" cap="flat" cmpd="sng" algn="ctr">
            <a:solidFill>
              <a:schemeClr val="tx1">
                <a:lumMod val="75000"/>
                <a:lumOff val="25000"/>
              </a:schemeClr>
            </a:solidFill>
            <a:prstDash val="solid"/>
            <a:round/>
            <a:headEnd type="none" w="med" len="med"/>
            <a:tailEnd type="arrow" w="sm" len="med"/>
          </a:ln>
          <a:effectLst/>
        </p:spPr>
      </p:cxnSp>
      <p:cxnSp>
        <p:nvCxnSpPr>
          <p:cNvPr id="7" name="Straight Connector 6"/>
          <p:cNvCxnSpPr>
            <a:stCxn id="5" idx="3"/>
          </p:cNvCxnSpPr>
          <p:nvPr/>
        </p:nvCxnSpPr>
        <p:spPr bwMode="auto">
          <a:xfrm>
            <a:off x="2612116" y="5180591"/>
            <a:ext cx="979205" cy="154207"/>
          </a:xfrm>
          <a:prstGeom prst="line">
            <a:avLst/>
          </a:prstGeom>
          <a:noFill/>
          <a:ln w="3175" cap="flat" cmpd="sng" algn="ctr">
            <a:solidFill>
              <a:schemeClr val="tx1">
                <a:lumMod val="75000"/>
                <a:lumOff val="25000"/>
              </a:schemeClr>
            </a:solidFill>
            <a:prstDash val="solid"/>
            <a:round/>
            <a:headEnd type="none" w="med" len="med"/>
            <a:tailEnd type="arrow" w="sm" len="med"/>
          </a:ln>
          <a:effectLst/>
        </p:spPr>
      </p:cxnSp>
      <p:sp>
        <p:nvSpPr>
          <p:cNvPr id="8" name="TextBox 7"/>
          <p:cNvSpPr txBox="1"/>
          <p:nvPr/>
        </p:nvSpPr>
        <p:spPr bwMode="auto">
          <a:xfrm>
            <a:off x="1207885" y="4124379"/>
            <a:ext cx="1468351"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chemeClr val="tx1"/>
                </a:solidFill>
                <a:effectLst/>
                <a:uLnTx/>
                <a:uFillTx/>
                <a:latin typeface="+mj-lt"/>
                <a:ea typeface="+mj-ea"/>
                <a:cs typeface="+mj-cs"/>
              </a:rPr>
              <a:t>slow movement</a:t>
            </a:r>
          </a:p>
        </p:txBody>
      </p:sp>
      <p:cxnSp>
        <p:nvCxnSpPr>
          <p:cNvPr id="9" name="Straight Connector 8"/>
          <p:cNvCxnSpPr>
            <a:stCxn id="8" idx="3"/>
          </p:cNvCxnSpPr>
          <p:nvPr/>
        </p:nvCxnSpPr>
        <p:spPr bwMode="auto">
          <a:xfrm>
            <a:off x="2676236" y="4247490"/>
            <a:ext cx="1189904" cy="159204"/>
          </a:xfrm>
          <a:prstGeom prst="line">
            <a:avLst/>
          </a:prstGeom>
          <a:noFill/>
          <a:ln w="3175" cap="flat" cmpd="sng" algn="ctr">
            <a:solidFill>
              <a:schemeClr val="tx1">
                <a:lumMod val="75000"/>
                <a:lumOff val="25000"/>
              </a:schemeClr>
            </a:solidFill>
            <a:prstDash val="solid"/>
            <a:round/>
            <a:headEnd type="none" w="med" len="med"/>
            <a:tailEnd type="arrow" w="sm" len="med"/>
          </a:ln>
          <a:effectLst/>
        </p:spPr>
      </p:cxnSp>
      <p:cxnSp>
        <p:nvCxnSpPr>
          <p:cNvPr id="10" name="Straight Arrow Connector 9"/>
          <p:cNvCxnSpPr>
            <a:stCxn id="8" idx="3"/>
          </p:cNvCxnSpPr>
          <p:nvPr/>
        </p:nvCxnSpPr>
        <p:spPr bwMode="auto">
          <a:xfrm flipV="1">
            <a:off x="2676236" y="4001960"/>
            <a:ext cx="1152428" cy="245530"/>
          </a:xfrm>
          <a:prstGeom prst="straightConnector1">
            <a:avLst/>
          </a:prstGeom>
          <a:noFill/>
          <a:ln w="3175" cap="flat" cmpd="sng" algn="ctr">
            <a:solidFill>
              <a:schemeClr val="tx1">
                <a:lumMod val="75000"/>
                <a:lumOff val="25000"/>
              </a:schemeClr>
            </a:solidFill>
            <a:prstDash val="solid"/>
            <a:round/>
            <a:headEnd type="none" w="med" len="med"/>
            <a:tailEnd type="arrow" w="sm" len="med"/>
          </a:ln>
          <a:effectLst/>
        </p:spPr>
      </p:cxnSp>
      <p:cxnSp>
        <p:nvCxnSpPr>
          <p:cNvPr id="11" name="Straight Arrow Connector 10"/>
          <p:cNvCxnSpPr/>
          <p:nvPr/>
        </p:nvCxnSpPr>
        <p:spPr bwMode="auto">
          <a:xfrm flipV="1">
            <a:off x="8869021" y="2537404"/>
            <a:ext cx="1" cy="3173950"/>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12" name="TextBox 11"/>
          <p:cNvSpPr txBox="1"/>
          <p:nvPr/>
        </p:nvSpPr>
        <p:spPr bwMode="auto">
          <a:xfrm>
            <a:off x="8604527" y="3528565"/>
            <a:ext cx="246221" cy="479298"/>
          </a:xfrm>
          <a:prstGeom prst="rect">
            <a:avLst/>
          </a:prstGeom>
          <a:noFill/>
          <a:ln w="9525">
            <a:noFill/>
            <a:miter lim="800000"/>
            <a:headEnd/>
            <a:tailEnd/>
          </a:ln>
        </p:spPr>
        <p:txBody>
          <a:bodyPr vert="vert270"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13" name="TextBox 12"/>
          <p:cNvSpPr txBox="1"/>
          <p:nvPr/>
        </p:nvSpPr>
        <p:spPr bwMode="auto">
          <a:xfrm>
            <a:off x="3291880" y="5704612"/>
            <a:ext cx="956993"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rgbClr val="0000FF"/>
                </a:solidFill>
                <a:effectLst/>
                <a:uLnTx/>
                <a:uFillTx/>
                <a:latin typeface="+mj-lt"/>
                <a:ea typeface="+mj-ea"/>
                <a:cs typeface="+mj-cs"/>
              </a:rPr>
              <a:t>Northeast</a:t>
            </a:r>
          </a:p>
        </p:txBody>
      </p:sp>
      <p:sp>
        <p:nvSpPr>
          <p:cNvPr id="14" name="TextBox 13"/>
          <p:cNvSpPr txBox="1"/>
          <p:nvPr/>
        </p:nvSpPr>
        <p:spPr bwMode="auto">
          <a:xfrm>
            <a:off x="7856378" y="5704611"/>
            <a:ext cx="1012644"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rgbClr val="0000FF"/>
                </a:solidFill>
                <a:effectLst/>
                <a:uLnTx/>
                <a:uFillTx/>
                <a:latin typeface="+mj-lt"/>
                <a:ea typeface="+mj-ea"/>
                <a:cs typeface="+mj-cs"/>
              </a:rPr>
              <a:t>Southwest</a:t>
            </a:r>
          </a:p>
        </p:txBody>
      </p:sp>
      <p:sp>
        <p:nvSpPr>
          <p:cNvPr id="15" name="TextBox 14"/>
          <p:cNvSpPr txBox="1"/>
          <p:nvPr/>
        </p:nvSpPr>
        <p:spPr bwMode="auto">
          <a:xfrm>
            <a:off x="4980037" y="2032436"/>
            <a:ext cx="2527936"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2000" i="0" u="none" strike="noStrike" kern="0" cap="none" spc="0" normalizeH="0" baseline="0" noProof="0" dirty="0" err="1" smtClean="0">
                <a:ln>
                  <a:noFill/>
                </a:ln>
                <a:solidFill>
                  <a:schemeClr val="tx1"/>
                </a:solidFill>
                <a:effectLst/>
                <a:uLnTx/>
                <a:uFillTx/>
                <a:latin typeface="+mj-lt"/>
                <a:ea typeface="+mj-ea"/>
                <a:cs typeface="+mj-cs"/>
              </a:rPr>
              <a:t>Spatio</a:t>
            </a:r>
            <a:r>
              <a:rPr kumimoji="0" lang="en-GB" sz="2000" i="0" u="none" strike="noStrike" kern="0" cap="none" spc="0" normalizeH="0" baseline="0" noProof="0" dirty="0" smtClean="0">
                <a:ln>
                  <a:noFill/>
                </a:ln>
                <a:solidFill>
                  <a:schemeClr val="tx1"/>
                </a:solidFill>
                <a:effectLst/>
                <a:uLnTx/>
                <a:uFillTx/>
                <a:latin typeface="+mj-lt"/>
                <a:ea typeface="+mj-ea"/>
                <a:cs typeface="+mj-cs"/>
              </a:rPr>
              <a:t>-temporal view</a:t>
            </a:r>
          </a:p>
        </p:txBody>
      </p:sp>
    </p:spTree>
    <p:extLst>
      <p:ext uri="{BB962C8B-B14F-4D97-AF65-F5344CB8AC3E}">
        <p14:creationId xmlns:p14="http://schemas.microsoft.com/office/powerpoint/2010/main" val="2009193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time series</a:t>
            </a:r>
            <a:endParaRPr lang="en-GB" dirty="0"/>
          </a:p>
        </p:txBody>
      </p:sp>
      <p:sp>
        <p:nvSpPr>
          <p:cNvPr id="3" name="Text Placeholder 2"/>
          <p:cNvSpPr>
            <a:spLocks noGrp="1"/>
          </p:cNvSpPr>
          <p:nvPr>
            <p:ph type="body" idx="1"/>
          </p:nvPr>
        </p:nvSpPr>
        <p:spPr/>
        <p:txBody>
          <a:bodyPr/>
          <a:lstStyle/>
          <a:p>
            <a:pPr>
              <a:lnSpc>
                <a:spcPct val="100000"/>
              </a:lnSpc>
              <a:spcBef>
                <a:spcPts val="1200"/>
              </a:spcBef>
            </a:pPr>
            <a:r>
              <a:rPr lang="en-GB" dirty="0" smtClean="0"/>
              <a:t>Attribute values referring to spatial locations and times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21</a:t>
            </a:fld>
            <a:endParaRPr lang="en-GB" noProof="0" dirty="0"/>
          </a:p>
        </p:txBody>
      </p:sp>
    </p:spTree>
    <p:extLst>
      <p:ext uri="{BB962C8B-B14F-4D97-AF65-F5344CB8AC3E}">
        <p14:creationId xmlns:p14="http://schemas.microsoft.com/office/powerpoint/2010/main" val="2405568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Complex behaviour</a:t>
            </a:r>
            <a:endParaRPr lang="en-GB" dirty="0"/>
          </a:p>
        </p:txBody>
      </p:sp>
      <p:sp>
        <p:nvSpPr>
          <p:cNvPr id="3" name="Content Placeholder 2"/>
          <p:cNvSpPr>
            <a:spLocks noGrp="1"/>
          </p:cNvSpPr>
          <p:nvPr>
            <p:ph idx="1"/>
          </p:nvPr>
        </p:nvSpPr>
        <p:spPr/>
        <p:txBody>
          <a:bodyPr/>
          <a:lstStyle/>
          <a:p>
            <a:r>
              <a:rPr lang="en-GB" dirty="0" smtClean="0"/>
              <a:t>In case of 2 or more </a:t>
            </a:r>
            <a:r>
              <a:rPr lang="en-GB" dirty="0"/>
              <a:t>referrers </a:t>
            </a:r>
            <a:r>
              <a:rPr lang="en-GB" dirty="0" smtClean="0"/>
              <a:t>R</a:t>
            </a:r>
            <a:r>
              <a:rPr lang="en-GB" baseline="-25000" dirty="0" smtClean="0"/>
              <a:t>1</a:t>
            </a:r>
            <a:r>
              <a:rPr lang="en-GB" dirty="0" smtClean="0">
                <a:sym typeface="Symbol" panose="05050102010706020507" pitchFamily="18" charset="2"/>
              </a:rPr>
              <a:t>, </a:t>
            </a:r>
            <a:r>
              <a:rPr lang="en-GB" dirty="0" smtClean="0"/>
              <a:t>R</a:t>
            </a:r>
            <a:r>
              <a:rPr lang="en-GB" baseline="-25000" dirty="0" smtClean="0"/>
              <a:t>2</a:t>
            </a:r>
            <a:r>
              <a:rPr lang="en-GB" dirty="0" smtClean="0"/>
              <a:t>, …, we need to analyse the behaviour of the attributes (in other words, the distribution of the attribute values) over a complex reference set consisting of all available combinations of values of the referrers.</a:t>
            </a:r>
          </a:p>
          <a:p>
            <a:pPr lvl="1"/>
            <a:r>
              <a:rPr lang="en-GB" dirty="0" smtClean="0"/>
              <a:t>I.e., the behaviour of A over the </a:t>
            </a:r>
            <a:r>
              <a:rPr lang="en-GB" dirty="0"/>
              <a:t>Cartesian </a:t>
            </a:r>
            <a:r>
              <a:rPr lang="en-GB" dirty="0" smtClean="0"/>
              <a:t>product R</a:t>
            </a:r>
            <a:r>
              <a:rPr lang="en-GB" baseline="-25000" dirty="0" smtClean="0"/>
              <a:t>1</a:t>
            </a:r>
            <a:r>
              <a:rPr lang="en-GB" dirty="0" smtClean="0"/>
              <a:t> </a:t>
            </a:r>
            <a:r>
              <a:rPr lang="en-GB" dirty="0" smtClean="0">
                <a:sym typeface="Symbol" panose="05050102010706020507" pitchFamily="18" charset="2"/>
              </a:rPr>
              <a:t> </a:t>
            </a:r>
            <a:r>
              <a:rPr lang="en-GB" dirty="0" smtClean="0"/>
              <a:t>R</a:t>
            </a:r>
            <a:r>
              <a:rPr lang="en-GB" baseline="-25000" dirty="0" smtClean="0"/>
              <a:t>2</a:t>
            </a:r>
            <a:r>
              <a:rPr lang="en-GB" dirty="0" smtClean="0"/>
              <a:t> </a:t>
            </a:r>
            <a:r>
              <a:rPr lang="en-GB" dirty="0">
                <a:sym typeface="Symbol" panose="05050102010706020507" pitchFamily="18" charset="2"/>
              </a:rPr>
              <a:t></a:t>
            </a:r>
            <a:r>
              <a:rPr lang="en-GB" dirty="0" smtClean="0">
                <a:sym typeface="Symbol" panose="05050102010706020507" pitchFamily="18" charset="2"/>
              </a:rPr>
              <a:t> …</a:t>
            </a:r>
            <a:endParaRPr lang="en-GB" dirty="0" smtClean="0"/>
          </a:p>
          <a:p>
            <a:r>
              <a:rPr lang="en-GB" dirty="0" smtClean="0"/>
              <a:t>In case of </a:t>
            </a:r>
            <a:r>
              <a:rPr lang="en-GB" dirty="0" smtClean="0">
                <a:solidFill>
                  <a:schemeClr val="accent6">
                    <a:lumMod val="75000"/>
                  </a:schemeClr>
                </a:solidFill>
              </a:rPr>
              <a:t>spatial time series</a:t>
            </a:r>
            <a:r>
              <a:rPr lang="en-GB" dirty="0" smtClean="0"/>
              <a:t>: analyse the distribution of the attribute values over space and time</a:t>
            </a:r>
          </a:p>
          <a:p>
            <a:r>
              <a:rPr lang="en-GB" dirty="0" smtClean="0"/>
              <a:t>Such a complex behaviour cannot be represented by a single image and observed as a whole.</a:t>
            </a:r>
          </a:p>
          <a:p>
            <a:r>
              <a:rPr lang="en-GB" dirty="0" smtClean="0"/>
              <a:t>To study and describe a complex behaviour, we need to decompose it.</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22</a:t>
            </a:fld>
            <a:endParaRPr lang="en-GB" noProof="0" dirty="0"/>
          </a:p>
        </p:txBody>
      </p:sp>
    </p:spTree>
    <p:extLst>
      <p:ext uri="{BB962C8B-B14F-4D97-AF65-F5344CB8AC3E}">
        <p14:creationId xmlns:p14="http://schemas.microsoft.com/office/powerpoint/2010/main" val="3863898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Decomposing a complex behaviour: </a:t>
            </a:r>
            <a:br>
              <a:rPr lang="en-GB" dirty="0"/>
            </a:br>
            <a:r>
              <a:rPr lang="en-GB" dirty="0" smtClean="0"/>
              <a:t>slices</a:t>
            </a:r>
            <a:endParaRPr lang="en-GB" i="1" dirty="0">
              <a:solidFill>
                <a:schemeClr val="tx1">
                  <a:lumMod val="50000"/>
                  <a:lumOff val="50000"/>
                </a:schemeClr>
              </a:solidFill>
            </a:endParaRPr>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23</a:t>
            </a:fld>
            <a:endParaRPr lang="en-GB" noProof="0" dirty="0"/>
          </a:p>
        </p:txBody>
      </p:sp>
      <p:pic>
        <p:nvPicPr>
          <p:cNvPr id="4" name="Picture 5"/>
          <p:cNvPicPr>
            <a:picLocks noChangeAspect="1" noChangeArrowheads="1"/>
          </p:cNvPicPr>
          <p:nvPr/>
        </p:nvPicPr>
        <p:blipFill>
          <a:blip r:embed="rId2" cstate="print"/>
          <a:srcRect/>
          <a:stretch>
            <a:fillRect/>
          </a:stretch>
        </p:blipFill>
        <p:spPr bwMode="auto">
          <a:xfrm>
            <a:off x="971550" y="1908175"/>
            <a:ext cx="2654300" cy="1171575"/>
          </a:xfrm>
          <a:prstGeom prst="rect">
            <a:avLst/>
          </a:prstGeom>
          <a:noFill/>
          <a:ln w="9525">
            <a:noFill/>
            <a:miter lim="800000"/>
            <a:headEnd/>
            <a:tailEnd/>
          </a:ln>
          <a:effectLst/>
        </p:spPr>
      </p:pic>
      <p:sp>
        <p:nvSpPr>
          <p:cNvPr id="5" name="Line 6"/>
          <p:cNvSpPr>
            <a:spLocks noChangeShapeType="1"/>
          </p:cNvSpPr>
          <p:nvPr/>
        </p:nvSpPr>
        <p:spPr bwMode="auto">
          <a:xfrm>
            <a:off x="971550" y="3563938"/>
            <a:ext cx="2663825" cy="0"/>
          </a:xfrm>
          <a:prstGeom prst="line">
            <a:avLst/>
          </a:prstGeom>
          <a:noFill/>
          <a:ln w="19050">
            <a:solidFill>
              <a:schemeClr val="tx1"/>
            </a:solidFill>
            <a:round/>
            <a:headEnd/>
            <a:tailEnd type="triangle" w="med" len="med"/>
          </a:ln>
          <a:effectLst/>
        </p:spPr>
        <p:txBody>
          <a:bodyPr/>
          <a:lstStyle/>
          <a:p>
            <a:endParaRPr lang="en-GB"/>
          </a:p>
        </p:txBody>
      </p:sp>
      <p:sp>
        <p:nvSpPr>
          <p:cNvPr id="6" name="Line 7"/>
          <p:cNvSpPr>
            <a:spLocks noChangeShapeType="1"/>
          </p:cNvSpPr>
          <p:nvPr/>
        </p:nvSpPr>
        <p:spPr bwMode="auto">
          <a:xfrm>
            <a:off x="2771775" y="3492500"/>
            <a:ext cx="0" cy="144463"/>
          </a:xfrm>
          <a:prstGeom prst="line">
            <a:avLst/>
          </a:prstGeom>
          <a:noFill/>
          <a:ln w="19050">
            <a:solidFill>
              <a:schemeClr val="tx1"/>
            </a:solidFill>
            <a:round/>
            <a:headEnd/>
            <a:tailEnd/>
          </a:ln>
          <a:effectLst/>
        </p:spPr>
        <p:txBody>
          <a:bodyPr/>
          <a:lstStyle/>
          <a:p>
            <a:endParaRPr lang="en-GB"/>
          </a:p>
        </p:txBody>
      </p:sp>
      <p:sp>
        <p:nvSpPr>
          <p:cNvPr id="8" name="Text Box 9"/>
          <p:cNvSpPr txBox="1">
            <a:spLocks noChangeArrowheads="1"/>
          </p:cNvSpPr>
          <p:nvPr/>
        </p:nvSpPr>
        <p:spPr bwMode="auto">
          <a:xfrm>
            <a:off x="879475" y="1541463"/>
            <a:ext cx="1802096" cy="338554"/>
          </a:xfrm>
          <a:prstGeom prst="rect">
            <a:avLst/>
          </a:prstGeom>
          <a:noFill/>
          <a:ln w="9525">
            <a:noFill/>
            <a:miter lim="800000"/>
            <a:headEnd/>
            <a:tailEnd/>
          </a:ln>
          <a:effectLst/>
        </p:spPr>
        <p:txBody>
          <a:bodyPr wrap="none">
            <a:spAutoFit/>
          </a:bodyPr>
          <a:lstStyle/>
          <a:p>
            <a:pPr algn="l"/>
            <a:r>
              <a:rPr lang="en-GB" sz="1600" dirty="0"/>
              <a:t>Space as a whole</a:t>
            </a:r>
          </a:p>
        </p:txBody>
      </p:sp>
      <p:sp>
        <p:nvSpPr>
          <p:cNvPr id="9" name="Text Box 10"/>
          <p:cNvSpPr txBox="1">
            <a:spLocks noChangeArrowheads="1"/>
          </p:cNvSpPr>
          <p:nvPr/>
        </p:nvSpPr>
        <p:spPr bwMode="auto">
          <a:xfrm>
            <a:off x="879475" y="3125788"/>
            <a:ext cx="1426994" cy="338554"/>
          </a:xfrm>
          <a:prstGeom prst="rect">
            <a:avLst/>
          </a:prstGeom>
          <a:noFill/>
          <a:ln w="9525">
            <a:noFill/>
            <a:miter lim="800000"/>
            <a:headEnd/>
            <a:tailEnd/>
          </a:ln>
          <a:effectLst/>
        </p:spPr>
        <p:txBody>
          <a:bodyPr wrap="none">
            <a:spAutoFit/>
          </a:bodyPr>
          <a:lstStyle/>
          <a:p>
            <a:pPr algn="l"/>
            <a:r>
              <a:rPr lang="en-GB" sz="1600" dirty="0" smtClean="0"/>
              <a:t>Selected </a:t>
            </a:r>
            <a:r>
              <a:rPr lang="en-GB" sz="1600" dirty="0"/>
              <a:t>time</a:t>
            </a:r>
          </a:p>
        </p:txBody>
      </p:sp>
      <p:sp>
        <p:nvSpPr>
          <p:cNvPr id="10" name="AutoShape 11"/>
          <p:cNvSpPr>
            <a:spLocks/>
          </p:cNvSpPr>
          <p:nvPr/>
        </p:nvSpPr>
        <p:spPr bwMode="auto">
          <a:xfrm>
            <a:off x="3779838" y="2197100"/>
            <a:ext cx="503237" cy="1150938"/>
          </a:xfrm>
          <a:prstGeom prst="rightBrace">
            <a:avLst>
              <a:gd name="adj1" fmla="val 19059"/>
              <a:gd name="adj2" fmla="val 50000"/>
            </a:avLst>
          </a:prstGeom>
          <a:noFill/>
          <a:ln w="9525">
            <a:solidFill>
              <a:schemeClr val="tx1"/>
            </a:solidFill>
            <a:round/>
            <a:headEnd/>
            <a:tailEnd/>
          </a:ln>
          <a:effectLst/>
        </p:spPr>
        <p:txBody>
          <a:bodyPr wrap="none" anchor="ctr"/>
          <a:lstStyle/>
          <a:p>
            <a:endParaRPr lang="en-GB"/>
          </a:p>
        </p:txBody>
      </p:sp>
      <p:sp>
        <p:nvSpPr>
          <p:cNvPr id="11" name="Line 12"/>
          <p:cNvSpPr>
            <a:spLocks noChangeShapeType="1"/>
          </p:cNvSpPr>
          <p:nvPr/>
        </p:nvSpPr>
        <p:spPr bwMode="auto">
          <a:xfrm flipV="1">
            <a:off x="2843213" y="3348038"/>
            <a:ext cx="863600" cy="144462"/>
          </a:xfrm>
          <a:prstGeom prst="line">
            <a:avLst/>
          </a:prstGeom>
          <a:noFill/>
          <a:ln w="9525">
            <a:solidFill>
              <a:schemeClr val="tx1"/>
            </a:solidFill>
            <a:prstDash val="sysDot"/>
            <a:round/>
            <a:headEnd/>
            <a:tailEnd/>
          </a:ln>
          <a:effectLst/>
        </p:spPr>
        <p:txBody>
          <a:bodyPr/>
          <a:lstStyle/>
          <a:p>
            <a:endParaRPr lang="en-GB"/>
          </a:p>
        </p:txBody>
      </p:sp>
      <p:pic>
        <p:nvPicPr>
          <p:cNvPr id="12" name="Picture 13"/>
          <p:cNvPicPr>
            <a:picLocks noChangeAspect="1" noChangeArrowheads="1"/>
          </p:cNvPicPr>
          <p:nvPr/>
        </p:nvPicPr>
        <p:blipFill>
          <a:blip r:embed="rId3" cstate="print"/>
          <a:srcRect/>
          <a:stretch>
            <a:fillRect/>
          </a:stretch>
        </p:blipFill>
        <p:spPr bwMode="auto">
          <a:xfrm>
            <a:off x="971550" y="4566955"/>
            <a:ext cx="2663825" cy="1171575"/>
          </a:xfrm>
          <a:prstGeom prst="rect">
            <a:avLst/>
          </a:prstGeom>
          <a:noFill/>
          <a:ln w="9525">
            <a:noFill/>
            <a:miter lim="800000"/>
            <a:headEnd/>
            <a:tailEnd/>
          </a:ln>
          <a:effectLst/>
        </p:spPr>
      </p:pic>
      <p:sp>
        <p:nvSpPr>
          <p:cNvPr id="13" name="Text Box 14"/>
          <p:cNvSpPr txBox="1">
            <a:spLocks noChangeArrowheads="1"/>
          </p:cNvSpPr>
          <p:nvPr/>
        </p:nvSpPr>
        <p:spPr bwMode="auto">
          <a:xfrm>
            <a:off x="898525" y="4206593"/>
            <a:ext cx="1527982" cy="338554"/>
          </a:xfrm>
          <a:prstGeom prst="rect">
            <a:avLst/>
          </a:prstGeom>
          <a:noFill/>
          <a:ln w="9525">
            <a:noFill/>
            <a:miter lim="800000"/>
            <a:headEnd/>
            <a:tailEnd/>
          </a:ln>
          <a:effectLst/>
        </p:spPr>
        <p:txBody>
          <a:bodyPr wrap="none">
            <a:spAutoFit/>
          </a:bodyPr>
          <a:lstStyle/>
          <a:p>
            <a:pPr algn="l"/>
            <a:r>
              <a:rPr lang="en-GB" sz="1600" dirty="0" smtClean="0"/>
              <a:t>Selected place</a:t>
            </a:r>
            <a:endParaRPr lang="en-GB" sz="1600" dirty="0"/>
          </a:p>
        </p:txBody>
      </p:sp>
      <p:sp>
        <p:nvSpPr>
          <p:cNvPr id="14" name="Line 15"/>
          <p:cNvSpPr>
            <a:spLocks noChangeShapeType="1"/>
          </p:cNvSpPr>
          <p:nvPr/>
        </p:nvSpPr>
        <p:spPr bwMode="auto">
          <a:xfrm>
            <a:off x="971550" y="6222718"/>
            <a:ext cx="2663825" cy="0"/>
          </a:xfrm>
          <a:prstGeom prst="line">
            <a:avLst/>
          </a:prstGeom>
          <a:noFill/>
          <a:ln w="19050">
            <a:solidFill>
              <a:schemeClr val="tx1"/>
            </a:solidFill>
            <a:round/>
            <a:headEnd/>
            <a:tailEnd type="triangle" w="med" len="med"/>
          </a:ln>
          <a:effectLst/>
        </p:spPr>
        <p:txBody>
          <a:bodyPr/>
          <a:lstStyle/>
          <a:p>
            <a:endParaRPr lang="en-GB"/>
          </a:p>
        </p:txBody>
      </p:sp>
      <p:sp>
        <p:nvSpPr>
          <p:cNvPr id="15" name="Text Box 16"/>
          <p:cNvSpPr txBox="1">
            <a:spLocks noChangeArrowheads="1"/>
          </p:cNvSpPr>
          <p:nvPr/>
        </p:nvSpPr>
        <p:spPr bwMode="auto">
          <a:xfrm>
            <a:off x="898525" y="5790918"/>
            <a:ext cx="1669431" cy="338554"/>
          </a:xfrm>
          <a:prstGeom prst="rect">
            <a:avLst/>
          </a:prstGeom>
          <a:noFill/>
          <a:ln w="9525">
            <a:noFill/>
            <a:miter lim="800000"/>
            <a:headEnd/>
            <a:tailEnd/>
          </a:ln>
          <a:effectLst/>
        </p:spPr>
        <p:txBody>
          <a:bodyPr wrap="none">
            <a:spAutoFit/>
          </a:bodyPr>
          <a:lstStyle/>
          <a:p>
            <a:pPr algn="l"/>
            <a:r>
              <a:rPr lang="en-GB" sz="1600" dirty="0"/>
              <a:t>Time as a whole</a:t>
            </a:r>
          </a:p>
        </p:txBody>
      </p:sp>
      <p:sp>
        <p:nvSpPr>
          <p:cNvPr id="16" name="AutoShape 17"/>
          <p:cNvSpPr>
            <a:spLocks/>
          </p:cNvSpPr>
          <p:nvPr/>
        </p:nvSpPr>
        <p:spPr bwMode="auto">
          <a:xfrm>
            <a:off x="3851275" y="5071780"/>
            <a:ext cx="503238" cy="1150938"/>
          </a:xfrm>
          <a:prstGeom prst="rightBrace">
            <a:avLst>
              <a:gd name="adj1" fmla="val 19059"/>
              <a:gd name="adj2" fmla="val 50000"/>
            </a:avLst>
          </a:prstGeom>
          <a:noFill/>
          <a:ln w="9525">
            <a:solidFill>
              <a:schemeClr val="tx1"/>
            </a:solidFill>
            <a:round/>
            <a:headEnd/>
            <a:tailEnd/>
          </a:ln>
          <a:effectLst/>
        </p:spPr>
        <p:txBody>
          <a:bodyPr wrap="none" anchor="ctr"/>
          <a:lstStyle/>
          <a:p>
            <a:endParaRPr lang="en-GB"/>
          </a:p>
        </p:txBody>
      </p:sp>
      <p:sp>
        <p:nvSpPr>
          <p:cNvPr id="17" name="Line 18"/>
          <p:cNvSpPr>
            <a:spLocks noChangeShapeType="1"/>
          </p:cNvSpPr>
          <p:nvPr/>
        </p:nvSpPr>
        <p:spPr bwMode="auto">
          <a:xfrm>
            <a:off x="1835150" y="5070193"/>
            <a:ext cx="1944688" cy="0"/>
          </a:xfrm>
          <a:prstGeom prst="line">
            <a:avLst/>
          </a:prstGeom>
          <a:noFill/>
          <a:ln w="9525">
            <a:solidFill>
              <a:schemeClr val="tx1"/>
            </a:solidFill>
            <a:prstDash val="sysDot"/>
            <a:round/>
            <a:headEnd/>
            <a:tailEnd/>
          </a:ln>
          <a:effectLst/>
        </p:spPr>
        <p:txBody>
          <a:bodyPr/>
          <a:lstStyle/>
          <a:p>
            <a:endParaRPr lang="en-GB"/>
          </a:p>
        </p:txBody>
      </p:sp>
      <p:pic>
        <p:nvPicPr>
          <p:cNvPr id="18" name="Picture 19"/>
          <p:cNvPicPr>
            <a:picLocks noChangeAspect="1" noChangeArrowheads="1"/>
          </p:cNvPicPr>
          <p:nvPr/>
        </p:nvPicPr>
        <p:blipFill>
          <a:blip r:embed="rId4" cstate="print"/>
          <a:srcRect/>
          <a:stretch>
            <a:fillRect/>
          </a:stretch>
        </p:blipFill>
        <p:spPr bwMode="auto">
          <a:xfrm>
            <a:off x="4768850" y="2204670"/>
            <a:ext cx="2682875" cy="1171575"/>
          </a:xfrm>
          <a:prstGeom prst="rect">
            <a:avLst/>
          </a:prstGeom>
          <a:noFill/>
          <a:ln w="9525">
            <a:noFill/>
            <a:miter lim="800000"/>
            <a:headEnd/>
            <a:tailEnd/>
          </a:ln>
          <a:effectLst/>
        </p:spPr>
      </p:pic>
      <p:sp>
        <p:nvSpPr>
          <p:cNvPr id="19" name="Text Box 20"/>
          <p:cNvSpPr txBox="1">
            <a:spLocks noChangeArrowheads="1"/>
          </p:cNvSpPr>
          <p:nvPr/>
        </p:nvSpPr>
        <p:spPr bwMode="auto">
          <a:xfrm>
            <a:off x="4714751" y="1657555"/>
            <a:ext cx="3262601" cy="584775"/>
          </a:xfrm>
          <a:prstGeom prst="rect">
            <a:avLst/>
          </a:prstGeom>
          <a:noFill/>
          <a:ln w="9525">
            <a:noFill/>
            <a:miter lim="800000"/>
            <a:headEnd/>
            <a:tailEnd/>
          </a:ln>
          <a:effectLst/>
        </p:spPr>
        <p:txBody>
          <a:bodyPr wrap="square">
            <a:spAutoFit/>
          </a:bodyPr>
          <a:lstStyle/>
          <a:p>
            <a:pPr algn="l"/>
            <a:r>
              <a:rPr lang="en-GB" sz="1600" dirty="0" smtClean="0"/>
              <a:t>Slice: </a:t>
            </a:r>
            <a:r>
              <a:rPr lang="en-GB" sz="1600" b="1" dirty="0" smtClean="0"/>
              <a:t>spatial behaviour</a:t>
            </a:r>
            <a:r>
              <a:rPr lang="en-GB" sz="1600" dirty="0" smtClean="0"/>
              <a:t> at this time,</a:t>
            </a:r>
            <a:br>
              <a:rPr lang="en-GB" sz="1600" dirty="0" smtClean="0"/>
            </a:br>
            <a:r>
              <a:rPr lang="en-GB" sz="1600" dirty="0" smtClean="0"/>
              <a:t>usually called </a:t>
            </a:r>
            <a:r>
              <a:rPr lang="en-GB" sz="1600" b="1" dirty="0" smtClean="0"/>
              <a:t>spatial distribution</a:t>
            </a:r>
          </a:p>
        </p:txBody>
      </p:sp>
      <p:sp>
        <p:nvSpPr>
          <p:cNvPr id="20" name="Line 21"/>
          <p:cNvSpPr>
            <a:spLocks noChangeShapeType="1"/>
          </p:cNvSpPr>
          <p:nvPr/>
        </p:nvSpPr>
        <p:spPr bwMode="auto">
          <a:xfrm>
            <a:off x="4283075" y="2771775"/>
            <a:ext cx="431800" cy="0"/>
          </a:xfrm>
          <a:prstGeom prst="line">
            <a:avLst/>
          </a:prstGeom>
          <a:noFill/>
          <a:ln w="9525">
            <a:solidFill>
              <a:schemeClr val="tx1"/>
            </a:solidFill>
            <a:round/>
            <a:headEnd/>
            <a:tailEnd type="triangle" w="med" len="med"/>
          </a:ln>
          <a:effectLst/>
        </p:spPr>
        <p:txBody>
          <a:bodyPr/>
          <a:lstStyle/>
          <a:p>
            <a:endParaRPr lang="en-GB"/>
          </a:p>
        </p:txBody>
      </p:sp>
      <p:pic>
        <p:nvPicPr>
          <p:cNvPr id="21" name="Picture 22"/>
          <p:cNvPicPr>
            <a:picLocks noChangeAspect="1" noChangeArrowheads="1"/>
          </p:cNvPicPr>
          <p:nvPr/>
        </p:nvPicPr>
        <p:blipFill>
          <a:blip r:embed="rId5" cstate="print"/>
          <a:srcRect/>
          <a:stretch>
            <a:fillRect/>
          </a:stretch>
        </p:blipFill>
        <p:spPr bwMode="auto">
          <a:xfrm>
            <a:off x="4787900" y="5015176"/>
            <a:ext cx="2927350" cy="1063625"/>
          </a:xfrm>
          <a:prstGeom prst="rect">
            <a:avLst/>
          </a:prstGeom>
          <a:noFill/>
          <a:ln w="9525">
            <a:noFill/>
            <a:miter lim="800000"/>
            <a:headEnd/>
            <a:tailEnd/>
          </a:ln>
          <a:effectLst/>
        </p:spPr>
      </p:pic>
      <p:sp>
        <p:nvSpPr>
          <p:cNvPr id="22" name="Line 23"/>
          <p:cNvSpPr>
            <a:spLocks noChangeShapeType="1"/>
          </p:cNvSpPr>
          <p:nvPr/>
        </p:nvSpPr>
        <p:spPr bwMode="auto">
          <a:xfrm>
            <a:off x="4355976" y="5646753"/>
            <a:ext cx="358775" cy="0"/>
          </a:xfrm>
          <a:prstGeom prst="line">
            <a:avLst/>
          </a:prstGeom>
          <a:noFill/>
          <a:ln w="9525">
            <a:solidFill>
              <a:schemeClr val="tx1"/>
            </a:solidFill>
            <a:round/>
            <a:headEnd/>
            <a:tailEnd type="triangle" w="med" len="med"/>
          </a:ln>
          <a:effectLst/>
        </p:spPr>
        <p:txBody>
          <a:bodyPr/>
          <a:lstStyle/>
          <a:p>
            <a:endParaRPr lang="en-GB"/>
          </a:p>
        </p:txBody>
      </p:sp>
      <p:sp>
        <p:nvSpPr>
          <p:cNvPr id="23" name="Text Box 24"/>
          <p:cNvSpPr txBox="1">
            <a:spLocks noChangeArrowheads="1"/>
          </p:cNvSpPr>
          <p:nvPr/>
        </p:nvSpPr>
        <p:spPr bwMode="auto">
          <a:xfrm>
            <a:off x="4768850" y="4430401"/>
            <a:ext cx="3416607" cy="584775"/>
          </a:xfrm>
          <a:prstGeom prst="rect">
            <a:avLst/>
          </a:prstGeom>
          <a:noFill/>
          <a:ln w="9525">
            <a:noFill/>
            <a:miter lim="800000"/>
            <a:headEnd/>
            <a:tailEnd/>
          </a:ln>
          <a:effectLst/>
        </p:spPr>
        <p:txBody>
          <a:bodyPr wrap="square">
            <a:spAutoFit/>
          </a:bodyPr>
          <a:lstStyle/>
          <a:p>
            <a:pPr algn="l"/>
            <a:r>
              <a:rPr lang="en-GB" sz="1600" dirty="0" smtClean="0"/>
              <a:t>Slice: </a:t>
            </a:r>
            <a:r>
              <a:rPr lang="en-GB" sz="1600" b="1" dirty="0" smtClean="0"/>
              <a:t>temporal behaviour</a:t>
            </a:r>
            <a:r>
              <a:rPr lang="en-GB" sz="1600" dirty="0" smtClean="0"/>
              <a:t> in this place,</a:t>
            </a:r>
            <a:br>
              <a:rPr lang="en-GB" sz="1600" dirty="0" smtClean="0"/>
            </a:br>
            <a:r>
              <a:rPr lang="en-GB" sz="1600" dirty="0" smtClean="0"/>
              <a:t>often called </a:t>
            </a:r>
            <a:r>
              <a:rPr lang="en-GB" sz="1600" b="1" dirty="0" smtClean="0"/>
              <a:t>temporal variation</a:t>
            </a:r>
            <a:endParaRPr lang="en-GB" sz="1600" dirty="0"/>
          </a:p>
        </p:txBody>
      </p:sp>
      <p:sp>
        <p:nvSpPr>
          <p:cNvPr id="26" name="TextBox 25"/>
          <p:cNvSpPr txBox="1"/>
          <p:nvPr/>
        </p:nvSpPr>
        <p:spPr>
          <a:xfrm>
            <a:off x="2609341" y="3137178"/>
            <a:ext cx="365806" cy="369332"/>
          </a:xfrm>
          <a:prstGeom prst="rect">
            <a:avLst/>
          </a:prstGeom>
          <a:noFill/>
        </p:spPr>
        <p:txBody>
          <a:bodyPr wrap="none" rtlCol="0">
            <a:spAutoFit/>
          </a:bodyPr>
          <a:lstStyle/>
          <a:p>
            <a:r>
              <a:rPr lang="en-GB" dirty="0" err="1" smtClean="0"/>
              <a:t>t</a:t>
            </a:r>
            <a:r>
              <a:rPr lang="en-GB" baseline="-25000" dirty="0" err="1" smtClean="0"/>
              <a:t>k</a:t>
            </a:r>
            <a:endParaRPr lang="en-GB" dirty="0"/>
          </a:p>
        </p:txBody>
      </p:sp>
      <p:sp>
        <p:nvSpPr>
          <p:cNvPr id="28" name="TextBox 27"/>
          <p:cNvSpPr txBox="1"/>
          <p:nvPr/>
        </p:nvSpPr>
        <p:spPr>
          <a:xfrm>
            <a:off x="1657149" y="4814330"/>
            <a:ext cx="336952" cy="369332"/>
          </a:xfrm>
          <a:prstGeom prst="rect">
            <a:avLst/>
          </a:prstGeom>
          <a:noFill/>
        </p:spPr>
        <p:txBody>
          <a:bodyPr wrap="none" rtlCol="0">
            <a:spAutoFit/>
          </a:bodyPr>
          <a:lstStyle/>
          <a:p>
            <a:r>
              <a:rPr lang="en-GB" dirty="0" err="1" smtClean="0"/>
              <a:t>s</a:t>
            </a:r>
            <a:r>
              <a:rPr lang="en-GB" baseline="-25000" dirty="0" err="1" smtClean="0"/>
              <a:t>j</a:t>
            </a:r>
            <a:endParaRPr lang="en-GB" dirty="0"/>
          </a:p>
        </p:txBody>
      </p:sp>
      <p:sp>
        <p:nvSpPr>
          <p:cNvPr id="7" name="TextBox 6"/>
          <p:cNvSpPr txBox="1"/>
          <p:nvPr/>
        </p:nvSpPr>
        <p:spPr>
          <a:xfrm>
            <a:off x="246868" y="2540942"/>
            <a:ext cx="458780" cy="461665"/>
          </a:xfrm>
          <a:prstGeom prst="rect">
            <a:avLst/>
          </a:prstGeom>
          <a:noFill/>
        </p:spPr>
        <p:txBody>
          <a:bodyPr wrap="none" rtlCol="0">
            <a:spAutoFit/>
          </a:bodyPr>
          <a:lstStyle/>
          <a:p>
            <a:r>
              <a:rPr lang="en-GB" sz="2400" dirty="0" smtClean="0"/>
              <a:t>1)</a:t>
            </a:r>
            <a:endParaRPr lang="en-GB" sz="2400" dirty="0"/>
          </a:p>
        </p:txBody>
      </p:sp>
      <p:sp>
        <p:nvSpPr>
          <p:cNvPr id="30" name="TextBox 29"/>
          <p:cNvSpPr txBox="1"/>
          <p:nvPr/>
        </p:nvSpPr>
        <p:spPr>
          <a:xfrm>
            <a:off x="248399" y="5185088"/>
            <a:ext cx="458780" cy="461665"/>
          </a:xfrm>
          <a:prstGeom prst="rect">
            <a:avLst/>
          </a:prstGeom>
          <a:noFill/>
        </p:spPr>
        <p:txBody>
          <a:bodyPr wrap="none" rtlCol="0">
            <a:spAutoFit/>
          </a:bodyPr>
          <a:lstStyle/>
          <a:p>
            <a:r>
              <a:rPr lang="en-GB" sz="2400" dirty="0" smtClean="0"/>
              <a:t>2)</a:t>
            </a:r>
            <a:endParaRPr lang="en-GB" sz="2400" dirty="0"/>
          </a:p>
        </p:txBody>
      </p:sp>
    </p:spTree>
    <p:extLst>
      <p:ext uri="{BB962C8B-B14F-4D97-AF65-F5344CB8AC3E}">
        <p14:creationId xmlns:p14="http://schemas.microsoft.com/office/powerpoint/2010/main" val="6202618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lstStyle/>
          <a:p>
            <a:r>
              <a:rPr lang="en-GB" dirty="0" smtClean="0"/>
              <a:t>Decomposing a complex behaviour: </a:t>
            </a:r>
            <a:br>
              <a:rPr lang="en-GB" dirty="0" smtClean="0"/>
            </a:br>
            <a:r>
              <a:rPr lang="en-GB" dirty="0" smtClean="0"/>
              <a:t>perspectives</a:t>
            </a:r>
            <a:endParaRPr lang="en-GB" sz="2800" dirty="0"/>
          </a:p>
        </p:txBody>
      </p:sp>
      <p:sp>
        <p:nvSpPr>
          <p:cNvPr id="2" name="Slide Number Placeholder 1"/>
          <p:cNvSpPr>
            <a:spLocks noGrp="1"/>
          </p:cNvSpPr>
          <p:nvPr>
            <p:ph type="sldNum" sz="quarter" idx="12"/>
          </p:nvPr>
        </p:nvSpPr>
        <p:spPr/>
        <p:txBody>
          <a:bodyPr/>
          <a:lstStyle/>
          <a:p>
            <a:fld id="{FB8AE29E-CEF7-4D01-9252-1A41198295E8}" type="slidenum">
              <a:rPr lang="en-GB" noProof="0" smtClean="0"/>
              <a:pPr/>
              <a:t>24</a:t>
            </a:fld>
            <a:endParaRPr lang="en-GB" noProof="0" dirty="0"/>
          </a:p>
        </p:txBody>
      </p:sp>
      <p:pic>
        <p:nvPicPr>
          <p:cNvPr id="17413" name="Picture 5"/>
          <p:cNvPicPr>
            <a:picLocks noChangeAspect="1" noChangeArrowheads="1"/>
          </p:cNvPicPr>
          <p:nvPr/>
        </p:nvPicPr>
        <p:blipFill>
          <a:blip r:embed="rId2" cstate="print"/>
          <a:srcRect/>
          <a:stretch>
            <a:fillRect/>
          </a:stretch>
        </p:blipFill>
        <p:spPr bwMode="auto">
          <a:xfrm>
            <a:off x="465740" y="1858354"/>
            <a:ext cx="2654300" cy="1171575"/>
          </a:xfrm>
          <a:prstGeom prst="rect">
            <a:avLst/>
          </a:prstGeom>
          <a:noFill/>
          <a:ln w="9525">
            <a:noFill/>
            <a:miter lim="800000"/>
            <a:headEnd/>
            <a:tailEnd/>
          </a:ln>
          <a:effectLst/>
        </p:spPr>
      </p:pic>
      <p:sp>
        <p:nvSpPr>
          <p:cNvPr id="17415" name="Line 7"/>
          <p:cNvSpPr>
            <a:spLocks noChangeShapeType="1"/>
          </p:cNvSpPr>
          <p:nvPr/>
        </p:nvSpPr>
        <p:spPr bwMode="auto">
          <a:xfrm>
            <a:off x="4596813" y="2492375"/>
            <a:ext cx="2663825" cy="0"/>
          </a:xfrm>
          <a:prstGeom prst="line">
            <a:avLst/>
          </a:prstGeom>
          <a:noFill/>
          <a:ln w="19050">
            <a:solidFill>
              <a:schemeClr val="tx1"/>
            </a:solidFill>
            <a:round/>
            <a:headEnd/>
            <a:tailEnd type="triangle" w="med" len="med"/>
          </a:ln>
          <a:effectLst/>
        </p:spPr>
        <p:txBody>
          <a:bodyPr/>
          <a:lstStyle/>
          <a:p>
            <a:endParaRPr lang="en-GB"/>
          </a:p>
        </p:txBody>
      </p:sp>
      <p:sp>
        <p:nvSpPr>
          <p:cNvPr id="17416" name="Text Box 8"/>
          <p:cNvSpPr txBox="1">
            <a:spLocks noChangeArrowheads="1"/>
          </p:cNvSpPr>
          <p:nvPr/>
        </p:nvSpPr>
        <p:spPr bwMode="auto">
          <a:xfrm>
            <a:off x="4523788" y="2054225"/>
            <a:ext cx="1847850" cy="366713"/>
          </a:xfrm>
          <a:prstGeom prst="rect">
            <a:avLst/>
          </a:prstGeom>
          <a:noFill/>
          <a:ln w="9525">
            <a:noFill/>
            <a:miter lim="800000"/>
            <a:headEnd/>
            <a:tailEnd/>
          </a:ln>
          <a:effectLst/>
        </p:spPr>
        <p:txBody>
          <a:bodyPr wrap="none">
            <a:spAutoFit/>
          </a:bodyPr>
          <a:lstStyle/>
          <a:p>
            <a:pPr algn="l"/>
            <a:r>
              <a:rPr lang="en-GB"/>
              <a:t>Time as a whole</a:t>
            </a:r>
          </a:p>
        </p:txBody>
      </p:sp>
      <p:sp>
        <p:nvSpPr>
          <p:cNvPr id="17417" name="AutoShape 9"/>
          <p:cNvSpPr>
            <a:spLocks/>
          </p:cNvSpPr>
          <p:nvPr/>
        </p:nvSpPr>
        <p:spPr bwMode="auto">
          <a:xfrm rot="5400000">
            <a:off x="4236549" y="1857673"/>
            <a:ext cx="287338" cy="1728191"/>
          </a:xfrm>
          <a:prstGeom prst="rightBrace">
            <a:avLst>
              <a:gd name="adj1" fmla="val 48020"/>
              <a:gd name="adj2" fmla="val 50000"/>
            </a:avLst>
          </a:prstGeom>
          <a:noFill/>
          <a:ln w="9525">
            <a:solidFill>
              <a:schemeClr val="tx1"/>
            </a:solidFill>
            <a:round/>
            <a:headEnd/>
            <a:tailEnd/>
          </a:ln>
          <a:effectLst/>
        </p:spPr>
        <p:txBody>
          <a:bodyPr wrap="none" anchor="ctr"/>
          <a:lstStyle/>
          <a:p>
            <a:endParaRPr lang="en-GB"/>
          </a:p>
        </p:txBody>
      </p:sp>
      <p:sp>
        <p:nvSpPr>
          <p:cNvPr id="17419" name="Oval 11"/>
          <p:cNvSpPr>
            <a:spLocks noChangeArrowheads="1"/>
          </p:cNvSpPr>
          <p:nvPr/>
        </p:nvSpPr>
        <p:spPr bwMode="auto">
          <a:xfrm>
            <a:off x="2497740" y="2909604"/>
            <a:ext cx="3761176" cy="908864"/>
          </a:xfrm>
          <a:prstGeom prst="ellipse">
            <a:avLst/>
          </a:prstGeom>
          <a:noFill/>
          <a:ln w="9525">
            <a:solidFill>
              <a:schemeClr val="tx1"/>
            </a:solidFill>
            <a:round/>
            <a:headEnd/>
            <a:tailEnd/>
          </a:ln>
          <a:effectLst/>
        </p:spPr>
        <p:txBody>
          <a:bodyPr wrap="square" anchor="ctr">
            <a:spAutoFit/>
          </a:bodyPr>
          <a:lstStyle/>
          <a:p>
            <a:pPr algn="ctr"/>
            <a:r>
              <a:rPr lang="en-GB" dirty="0" err="1"/>
              <a:t>Spatio</a:t>
            </a:r>
            <a:r>
              <a:rPr lang="en-GB" dirty="0"/>
              <a:t>-temporal </a:t>
            </a:r>
            <a:r>
              <a:rPr lang="en-GB" b="1" dirty="0" smtClean="0"/>
              <a:t>behaviour</a:t>
            </a:r>
            <a:endParaRPr lang="en-GB" b="1" dirty="0"/>
          </a:p>
        </p:txBody>
      </p:sp>
      <p:cxnSp>
        <p:nvCxnSpPr>
          <p:cNvPr id="17421" name="AutoShape 13"/>
          <p:cNvCxnSpPr>
            <a:cxnSpLocks noChangeShapeType="1"/>
            <a:stCxn id="17417" idx="1"/>
            <a:endCxn id="17419" idx="0"/>
          </p:cNvCxnSpPr>
          <p:nvPr/>
        </p:nvCxnSpPr>
        <p:spPr bwMode="auto">
          <a:xfrm flipH="1">
            <a:off x="4378328" y="2865438"/>
            <a:ext cx="1890" cy="44166"/>
          </a:xfrm>
          <a:prstGeom prst="straightConnector1">
            <a:avLst/>
          </a:prstGeom>
          <a:noFill/>
          <a:ln w="9525">
            <a:solidFill>
              <a:schemeClr val="tx1"/>
            </a:solidFill>
            <a:round/>
            <a:headEnd/>
            <a:tailEnd type="triangle" w="med" len="med"/>
          </a:ln>
          <a:effectLst/>
        </p:spPr>
      </p:cxnSp>
      <p:pic>
        <p:nvPicPr>
          <p:cNvPr id="17423" name="Picture 15"/>
          <p:cNvPicPr>
            <a:picLocks noChangeAspect="1" noChangeArrowheads="1"/>
          </p:cNvPicPr>
          <p:nvPr/>
        </p:nvPicPr>
        <p:blipFill>
          <a:blip r:embed="rId3" cstate="print"/>
          <a:srcRect/>
          <a:stretch>
            <a:fillRect/>
          </a:stretch>
        </p:blipFill>
        <p:spPr bwMode="auto">
          <a:xfrm>
            <a:off x="5364163" y="4169663"/>
            <a:ext cx="3570287" cy="1497012"/>
          </a:xfrm>
          <a:prstGeom prst="rect">
            <a:avLst/>
          </a:prstGeom>
          <a:noFill/>
          <a:ln w="9525">
            <a:noFill/>
            <a:miter lim="800000"/>
            <a:headEnd/>
            <a:tailEnd/>
          </a:ln>
          <a:effectLst/>
        </p:spPr>
      </p:pic>
      <p:pic>
        <p:nvPicPr>
          <p:cNvPr id="17422" name="Picture 14"/>
          <p:cNvPicPr>
            <a:picLocks noChangeAspect="1" noChangeArrowheads="1"/>
          </p:cNvPicPr>
          <p:nvPr/>
        </p:nvPicPr>
        <p:blipFill>
          <a:blip r:embed="rId4" cstate="print"/>
          <a:srcRect/>
          <a:stretch>
            <a:fillRect/>
          </a:stretch>
        </p:blipFill>
        <p:spPr bwMode="auto">
          <a:xfrm>
            <a:off x="263525" y="5229200"/>
            <a:ext cx="5532438" cy="819150"/>
          </a:xfrm>
          <a:prstGeom prst="rect">
            <a:avLst/>
          </a:prstGeom>
          <a:noFill/>
          <a:ln w="9525">
            <a:noFill/>
            <a:miter lim="800000"/>
            <a:headEnd/>
            <a:tailEnd/>
          </a:ln>
          <a:effectLst/>
        </p:spPr>
      </p:pic>
      <p:cxnSp>
        <p:nvCxnSpPr>
          <p:cNvPr id="17424" name="AutoShape 16"/>
          <p:cNvCxnSpPr>
            <a:cxnSpLocks noChangeShapeType="1"/>
            <a:stCxn id="17419" idx="4"/>
            <a:endCxn id="17422" idx="0"/>
          </p:cNvCxnSpPr>
          <p:nvPr/>
        </p:nvCxnSpPr>
        <p:spPr bwMode="auto">
          <a:xfrm flipH="1">
            <a:off x="3029744" y="3818468"/>
            <a:ext cx="1348584" cy="1410732"/>
          </a:xfrm>
          <a:prstGeom prst="straightConnector1">
            <a:avLst/>
          </a:prstGeom>
          <a:noFill/>
          <a:ln w="9525">
            <a:solidFill>
              <a:schemeClr val="tx1"/>
            </a:solidFill>
            <a:round/>
            <a:headEnd/>
            <a:tailEnd type="triangle" w="med" len="med"/>
          </a:ln>
          <a:effectLst/>
        </p:spPr>
      </p:cxnSp>
      <p:cxnSp>
        <p:nvCxnSpPr>
          <p:cNvPr id="17425" name="AutoShape 17"/>
          <p:cNvCxnSpPr>
            <a:cxnSpLocks noChangeShapeType="1"/>
            <a:stCxn id="17419" idx="4"/>
            <a:endCxn id="17423" idx="0"/>
          </p:cNvCxnSpPr>
          <p:nvPr/>
        </p:nvCxnSpPr>
        <p:spPr bwMode="auto">
          <a:xfrm>
            <a:off x="4378328" y="3818468"/>
            <a:ext cx="2770979" cy="351195"/>
          </a:xfrm>
          <a:prstGeom prst="straightConnector1">
            <a:avLst/>
          </a:prstGeom>
          <a:noFill/>
          <a:ln w="9525">
            <a:solidFill>
              <a:schemeClr val="tx1"/>
            </a:solidFill>
            <a:round/>
            <a:headEnd/>
            <a:tailEnd type="triangle" w="med" len="med"/>
          </a:ln>
          <a:effectLst/>
        </p:spPr>
      </p:cxnSp>
      <p:sp>
        <p:nvSpPr>
          <p:cNvPr id="17414" name="Text Box 6"/>
          <p:cNvSpPr txBox="1">
            <a:spLocks noChangeArrowheads="1"/>
          </p:cNvSpPr>
          <p:nvPr/>
        </p:nvSpPr>
        <p:spPr bwMode="auto">
          <a:xfrm>
            <a:off x="356461" y="1472338"/>
            <a:ext cx="1987550" cy="366712"/>
          </a:xfrm>
          <a:prstGeom prst="rect">
            <a:avLst/>
          </a:prstGeom>
          <a:noFill/>
          <a:ln w="9525">
            <a:noFill/>
            <a:miter lim="800000"/>
            <a:headEnd/>
            <a:tailEnd/>
          </a:ln>
          <a:effectLst/>
        </p:spPr>
        <p:txBody>
          <a:bodyPr wrap="none">
            <a:spAutoFit/>
          </a:bodyPr>
          <a:lstStyle/>
          <a:p>
            <a:pPr algn="l"/>
            <a:r>
              <a:rPr lang="en-GB" dirty="0"/>
              <a:t>Space as a whole</a:t>
            </a:r>
          </a:p>
        </p:txBody>
      </p:sp>
      <p:sp>
        <p:nvSpPr>
          <p:cNvPr id="17426" name="Text Box 18"/>
          <p:cNvSpPr txBox="1">
            <a:spLocks noChangeArrowheads="1"/>
          </p:cNvSpPr>
          <p:nvPr/>
        </p:nvSpPr>
        <p:spPr bwMode="auto">
          <a:xfrm>
            <a:off x="5868144" y="5733256"/>
            <a:ext cx="488950" cy="457200"/>
          </a:xfrm>
          <a:prstGeom prst="rect">
            <a:avLst/>
          </a:prstGeom>
          <a:noFill/>
          <a:ln w="9525">
            <a:noFill/>
            <a:miter lim="800000"/>
            <a:headEnd/>
            <a:tailEnd/>
          </a:ln>
          <a:effectLst/>
        </p:spPr>
        <p:txBody>
          <a:bodyPr wrap="none">
            <a:spAutoFit/>
          </a:bodyPr>
          <a:lstStyle/>
          <a:p>
            <a:pPr algn="l"/>
            <a:r>
              <a:rPr lang="en-GB" sz="2400" b="1" dirty="0"/>
              <a:t>…</a:t>
            </a:r>
          </a:p>
        </p:txBody>
      </p:sp>
      <p:sp>
        <p:nvSpPr>
          <p:cNvPr id="17427" name="Text Box 19"/>
          <p:cNvSpPr txBox="1">
            <a:spLocks noChangeArrowheads="1"/>
          </p:cNvSpPr>
          <p:nvPr/>
        </p:nvSpPr>
        <p:spPr bwMode="auto">
          <a:xfrm>
            <a:off x="158750" y="4313238"/>
            <a:ext cx="2325688" cy="830997"/>
          </a:xfrm>
          <a:prstGeom prst="rect">
            <a:avLst/>
          </a:prstGeom>
          <a:noFill/>
          <a:ln w="9525">
            <a:noFill/>
            <a:miter lim="800000"/>
            <a:headEnd/>
            <a:tailEnd/>
          </a:ln>
          <a:effectLst/>
        </p:spPr>
        <p:txBody>
          <a:bodyPr wrap="square">
            <a:spAutoFit/>
          </a:bodyPr>
          <a:lstStyle/>
          <a:p>
            <a:pPr algn="l"/>
            <a:r>
              <a:rPr lang="en-GB" sz="1600" u="sng" dirty="0" smtClean="0"/>
              <a:t>Perspective 2:</a:t>
            </a:r>
            <a:endParaRPr lang="en-GB" sz="1600" u="sng" dirty="0"/>
          </a:p>
          <a:p>
            <a:pPr algn="l"/>
            <a:r>
              <a:rPr lang="en-GB" sz="1600" dirty="0"/>
              <a:t>Temporal variation of the spatial </a:t>
            </a:r>
            <a:r>
              <a:rPr lang="en-GB" sz="1600" dirty="0" smtClean="0"/>
              <a:t>distribution</a:t>
            </a:r>
            <a:endParaRPr lang="en-GB" sz="1600" dirty="0"/>
          </a:p>
        </p:txBody>
      </p:sp>
      <p:sp>
        <p:nvSpPr>
          <p:cNvPr id="17428" name="Text Box 20"/>
          <p:cNvSpPr txBox="1">
            <a:spLocks noChangeArrowheads="1"/>
          </p:cNvSpPr>
          <p:nvPr/>
        </p:nvSpPr>
        <p:spPr bwMode="auto">
          <a:xfrm>
            <a:off x="6515101" y="3258095"/>
            <a:ext cx="2303436" cy="830997"/>
          </a:xfrm>
          <a:prstGeom prst="rect">
            <a:avLst/>
          </a:prstGeom>
          <a:noFill/>
          <a:ln w="9525">
            <a:noFill/>
            <a:miter lim="800000"/>
            <a:headEnd/>
            <a:tailEnd/>
          </a:ln>
          <a:effectLst/>
        </p:spPr>
        <p:txBody>
          <a:bodyPr wrap="square">
            <a:spAutoFit/>
          </a:bodyPr>
          <a:lstStyle/>
          <a:p>
            <a:pPr algn="l"/>
            <a:r>
              <a:rPr lang="en-GB" sz="1600" u="sng" dirty="0" smtClean="0"/>
              <a:t>Perspective 1:</a:t>
            </a:r>
            <a:endParaRPr lang="en-GB" sz="1600" u="sng" dirty="0"/>
          </a:p>
          <a:p>
            <a:pPr algn="l"/>
            <a:r>
              <a:rPr lang="en-GB" sz="1600" dirty="0"/>
              <a:t>Spatial </a:t>
            </a:r>
            <a:r>
              <a:rPr lang="en-GB" sz="1600" dirty="0" smtClean="0"/>
              <a:t>distribution </a:t>
            </a:r>
            <a:r>
              <a:rPr lang="en-GB" sz="1600" dirty="0"/>
              <a:t>of the temporal </a:t>
            </a:r>
            <a:r>
              <a:rPr lang="en-GB" sz="1600" dirty="0" smtClean="0"/>
              <a:t>variations</a:t>
            </a:r>
            <a:endParaRPr lang="en-GB" sz="1600" dirty="0"/>
          </a:p>
        </p:txBody>
      </p:sp>
      <p:sp>
        <p:nvSpPr>
          <p:cNvPr id="17430" name="Line 22"/>
          <p:cNvSpPr>
            <a:spLocks noChangeShapeType="1"/>
          </p:cNvSpPr>
          <p:nvPr/>
        </p:nvSpPr>
        <p:spPr bwMode="auto">
          <a:xfrm>
            <a:off x="342900" y="6451600"/>
            <a:ext cx="1636713" cy="0"/>
          </a:xfrm>
          <a:prstGeom prst="line">
            <a:avLst/>
          </a:prstGeom>
          <a:noFill/>
          <a:ln w="19050">
            <a:solidFill>
              <a:schemeClr val="tx1"/>
            </a:solidFill>
            <a:round/>
            <a:headEnd/>
            <a:tailEnd type="triangle" w="med" len="med"/>
          </a:ln>
          <a:effectLst/>
        </p:spPr>
        <p:txBody>
          <a:bodyPr/>
          <a:lstStyle/>
          <a:p>
            <a:endParaRPr lang="en-GB"/>
          </a:p>
        </p:txBody>
      </p:sp>
      <p:sp>
        <p:nvSpPr>
          <p:cNvPr id="17431" name="Line 23"/>
          <p:cNvSpPr>
            <a:spLocks noChangeShapeType="1"/>
          </p:cNvSpPr>
          <p:nvPr/>
        </p:nvSpPr>
        <p:spPr bwMode="auto">
          <a:xfrm>
            <a:off x="395288" y="6380163"/>
            <a:ext cx="0" cy="144462"/>
          </a:xfrm>
          <a:prstGeom prst="line">
            <a:avLst/>
          </a:prstGeom>
          <a:noFill/>
          <a:ln w="19050">
            <a:solidFill>
              <a:schemeClr val="tx1"/>
            </a:solidFill>
            <a:round/>
            <a:headEnd/>
            <a:tailEnd/>
          </a:ln>
          <a:effectLst/>
        </p:spPr>
        <p:txBody>
          <a:bodyPr/>
          <a:lstStyle/>
          <a:p>
            <a:endParaRPr lang="en-GB"/>
          </a:p>
        </p:txBody>
      </p:sp>
      <p:sp>
        <p:nvSpPr>
          <p:cNvPr id="17432" name="Text Box 24"/>
          <p:cNvSpPr txBox="1">
            <a:spLocks noChangeArrowheads="1"/>
          </p:cNvSpPr>
          <p:nvPr/>
        </p:nvSpPr>
        <p:spPr bwMode="auto">
          <a:xfrm>
            <a:off x="250825" y="6019800"/>
            <a:ext cx="360363"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1</a:t>
            </a:r>
          </a:p>
        </p:txBody>
      </p:sp>
      <p:sp>
        <p:nvSpPr>
          <p:cNvPr id="17435" name="Line 27"/>
          <p:cNvSpPr>
            <a:spLocks noChangeShapeType="1"/>
          </p:cNvSpPr>
          <p:nvPr/>
        </p:nvSpPr>
        <p:spPr bwMode="auto">
          <a:xfrm>
            <a:off x="2216150" y="6451600"/>
            <a:ext cx="1636713" cy="0"/>
          </a:xfrm>
          <a:prstGeom prst="line">
            <a:avLst/>
          </a:prstGeom>
          <a:noFill/>
          <a:ln w="19050">
            <a:solidFill>
              <a:schemeClr val="tx1"/>
            </a:solidFill>
            <a:round/>
            <a:headEnd/>
            <a:tailEnd type="triangle" w="med" len="med"/>
          </a:ln>
          <a:effectLst/>
        </p:spPr>
        <p:txBody>
          <a:bodyPr/>
          <a:lstStyle/>
          <a:p>
            <a:endParaRPr lang="en-GB"/>
          </a:p>
        </p:txBody>
      </p:sp>
      <p:sp>
        <p:nvSpPr>
          <p:cNvPr id="17436" name="Line 28"/>
          <p:cNvSpPr>
            <a:spLocks noChangeShapeType="1"/>
          </p:cNvSpPr>
          <p:nvPr/>
        </p:nvSpPr>
        <p:spPr bwMode="auto">
          <a:xfrm>
            <a:off x="2628900" y="6380163"/>
            <a:ext cx="0" cy="144462"/>
          </a:xfrm>
          <a:prstGeom prst="line">
            <a:avLst/>
          </a:prstGeom>
          <a:noFill/>
          <a:ln w="19050">
            <a:solidFill>
              <a:schemeClr val="tx1"/>
            </a:solidFill>
            <a:round/>
            <a:headEnd/>
            <a:tailEnd/>
          </a:ln>
          <a:effectLst/>
        </p:spPr>
        <p:txBody>
          <a:bodyPr/>
          <a:lstStyle/>
          <a:p>
            <a:endParaRPr lang="en-GB"/>
          </a:p>
        </p:txBody>
      </p:sp>
      <p:sp>
        <p:nvSpPr>
          <p:cNvPr id="17437" name="Text Box 29"/>
          <p:cNvSpPr txBox="1">
            <a:spLocks noChangeArrowheads="1"/>
          </p:cNvSpPr>
          <p:nvPr/>
        </p:nvSpPr>
        <p:spPr bwMode="auto">
          <a:xfrm>
            <a:off x="2484438" y="6019800"/>
            <a:ext cx="360362"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2</a:t>
            </a:r>
          </a:p>
        </p:txBody>
      </p:sp>
      <p:sp>
        <p:nvSpPr>
          <p:cNvPr id="17438" name="Line 30"/>
          <p:cNvSpPr>
            <a:spLocks noChangeShapeType="1"/>
          </p:cNvSpPr>
          <p:nvPr/>
        </p:nvSpPr>
        <p:spPr bwMode="auto">
          <a:xfrm>
            <a:off x="4087813" y="6451600"/>
            <a:ext cx="1636712" cy="0"/>
          </a:xfrm>
          <a:prstGeom prst="line">
            <a:avLst/>
          </a:prstGeom>
          <a:noFill/>
          <a:ln w="19050">
            <a:solidFill>
              <a:schemeClr val="tx1"/>
            </a:solidFill>
            <a:round/>
            <a:headEnd/>
            <a:tailEnd type="triangle" w="med" len="med"/>
          </a:ln>
          <a:effectLst/>
        </p:spPr>
        <p:txBody>
          <a:bodyPr/>
          <a:lstStyle/>
          <a:p>
            <a:endParaRPr lang="en-GB"/>
          </a:p>
        </p:txBody>
      </p:sp>
      <p:sp>
        <p:nvSpPr>
          <p:cNvPr id="17439" name="Line 31"/>
          <p:cNvSpPr>
            <a:spLocks noChangeShapeType="1"/>
          </p:cNvSpPr>
          <p:nvPr/>
        </p:nvSpPr>
        <p:spPr bwMode="auto">
          <a:xfrm>
            <a:off x="4860925" y="6380163"/>
            <a:ext cx="0" cy="144462"/>
          </a:xfrm>
          <a:prstGeom prst="line">
            <a:avLst/>
          </a:prstGeom>
          <a:noFill/>
          <a:ln w="19050">
            <a:solidFill>
              <a:schemeClr val="tx1"/>
            </a:solidFill>
            <a:round/>
            <a:headEnd/>
            <a:tailEnd/>
          </a:ln>
          <a:effectLst/>
        </p:spPr>
        <p:txBody>
          <a:bodyPr/>
          <a:lstStyle/>
          <a:p>
            <a:endParaRPr lang="en-GB"/>
          </a:p>
        </p:txBody>
      </p:sp>
      <p:sp>
        <p:nvSpPr>
          <p:cNvPr id="17440" name="Text Box 32"/>
          <p:cNvSpPr txBox="1">
            <a:spLocks noChangeArrowheads="1"/>
          </p:cNvSpPr>
          <p:nvPr/>
        </p:nvSpPr>
        <p:spPr bwMode="auto">
          <a:xfrm>
            <a:off x="4716463" y="6019800"/>
            <a:ext cx="360362"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3</a:t>
            </a:r>
          </a:p>
        </p:txBody>
      </p:sp>
      <p:sp>
        <p:nvSpPr>
          <p:cNvPr id="29" name="TextBox 28"/>
          <p:cNvSpPr txBox="1"/>
          <p:nvPr/>
        </p:nvSpPr>
        <p:spPr bwMode="auto">
          <a:xfrm>
            <a:off x="3948170" y="2040523"/>
            <a:ext cx="179536" cy="369332"/>
          </a:xfrm>
          <a:prstGeom prst="rect">
            <a:avLst/>
          </a:prstGeom>
          <a:noFill/>
          <a:ln w="9525">
            <a:noFill/>
            <a:miter lim="800000"/>
            <a:headEnd/>
            <a:tailEnd/>
          </a:ln>
        </p:spPr>
        <p:txBody>
          <a:bodyPr vert="horz" wrap="none" lIns="0" tIns="0" rIns="0" bIns="0" numCol="1" rtlCol="0" anchor="b"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kern="0" cap="none" spc="0" normalizeH="0" baseline="0" noProof="0" dirty="0" smtClean="0">
                <a:ln>
                  <a:noFill/>
                </a:ln>
                <a:solidFill>
                  <a:schemeClr val="tx1"/>
                </a:solidFill>
                <a:effectLst/>
                <a:uLnTx/>
                <a:uFillTx/>
                <a:latin typeface="+mj-lt"/>
                <a:ea typeface="+mj-ea"/>
                <a:cs typeface="+mj-cs"/>
              </a:rPr>
              <a:t>+</a:t>
            </a:r>
          </a:p>
        </p:txBody>
      </p:sp>
    </p:spTree>
    <p:extLst>
      <p:ext uri="{BB962C8B-B14F-4D97-AF65-F5344CB8AC3E}">
        <p14:creationId xmlns:p14="http://schemas.microsoft.com/office/powerpoint/2010/main" val="3063825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complementary views of spatial time series</a:t>
            </a:r>
            <a:endParaRPr lang="en-GB" dirty="0"/>
          </a:p>
        </p:txBody>
      </p:sp>
      <p:sp>
        <p:nvSpPr>
          <p:cNvPr id="3" name="Content Placeholder 2"/>
          <p:cNvSpPr>
            <a:spLocks noGrp="1"/>
          </p:cNvSpPr>
          <p:nvPr>
            <p:ph idx="1"/>
          </p:nvPr>
        </p:nvSpPr>
        <p:spPr>
          <a:xfrm>
            <a:off x="356462" y="1666069"/>
            <a:ext cx="4817324" cy="4625316"/>
          </a:xfrm>
        </p:spPr>
        <p:txBody>
          <a:bodyPr/>
          <a:lstStyle/>
          <a:p>
            <a:pPr marL="457200" indent="-457200">
              <a:buFont typeface="+mj-lt"/>
              <a:buAutoNum type="arabicPeriod"/>
            </a:pPr>
            <a:r>
              <a:rPr lang="en-GB" dirty="0" smtClean="0"/>
              <a:t>As a spatially distributed set of </a:t>
            </a:r>
            <a:r>
              <a:rPr lang="en-GB" dirty="0">
                <a:solidFill>
                  <a:schemeClr val="accent6">
                    <a:lumMod val="75000"/>
                  </a:schemeClr>
                </a:solidFill>
              </a:rPr>
              <a:t>local </a:t>
            </a:r>
            <a:r>
              <a:rPr lang="en-GB" dirty="0" smtClean="0">
                <a:solidFill>
                  <a:schemeClr val="accent6">
                    <a:lumMod val="75000"/>
                  </a:schemeClr>
                </a:solidFill>
              </a:rPr>
              <a:t>temporal variations</a:t>
            </a:r>
            <a:r>
              <a:rPr lang="en-GB" dirty="0"/>
              <a:t> </a:t>
            </a:r>
            <a:r>
              <a:rPr lang="en-GB" dirty="0" smtClean="0"/>
              <a:t>consisting of time series of attribute values in different locations</a:t>
            </a:r>
          </a:p>
          <a:p>
            <a:pPr marL="457200" indent="-457200">
              <a:spcBef>
                <a:spcPts val="3600"/>
              </a:spcBef>
              <a:buFont typeface="+mj-lt"/>
              <a:buAutoNum type="arabicPeriod"/>
            </a:pPr>
            <a:r>
              <a:rPr lang="en-GB" dirty="0" smtClean="0"/>
              <a:t>As temporally varying </a:t>
            </a:r>
            <a:r>
              <a:rPr lang="en-GB" dirty="0" smtClean="0">
                <a:solidFill>
                  <a:schemeClr val="accent6">
                    <a:lumMod val="75000"/>
                  </a:schemeClr>
                </a:solidFill>
              </a:rPr>
              <a:t>spatial situations</a:t>
            </a:r>
            <a:r>
              <a:rPr lang="en-GB" dirty="0" smtClean="0"/>
              <a:t>: sequence of spatial distributions of attribute values at different times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25</a:t>
            </a:fld>
            <a:endParaRPr lang="en-GB" noProof="0" dirty="0"/>
          </a:p>
        </p:txBody>
      </p:sp>
      <p:pic>
        <p:nvPicPr>
          <p:cNvPr id="5" name="Picture 15"/>
          <p:cNvPicPr>
            <a:picLocks noChangeAspect="1" noChangeArrowheads="1"/>
          </p:cNvPicPr>
          <p:nvPr/>
        </p:nvPicPr>
        <p:blipFill>
          <a:blip r:embed="rId2" cstate="print"/>
          <a:srcRect/>
          <a:stretch>
            <a:fillRect/>
          </a:stretch>
        </p:blipFill>
        <p:spPr bwMode="auto">
          <a:xfrm>
            <a:off x="5173786" y="1596325"/>
            <a:ext cx="3570287" cy="1497012"/>
          </a:xfrm>
          <a:prstGeom prst="rect">
            <a:avLst/>
          </a:prstGeom>
          <a:noFill/>
          <a:ln w="9525">
            <a:noFill/>
            <a:miter lim="800000"/>
            <a:headEnd/>
            <a:tailEnd/>
          </a:ln>
          <a:effectLst/>
        </p:spPr>
      </p:pic>
      <p:pic>
        <p:nvPicPr>
          <p:cNvPr id="6" name="Picture 14"/>
          <p:cNvPicPr>
            <a:picLocks noChangeAspect="1" noChangeArrowheads="1"/>
          </p:cNvPicPr>
          <p:nvPr/>
        </p:nvPicPr>
        <p:blipFill>
          <a:blip r:embed="rId3" cstate="print"/>
          <a:srcRect/>
          <a:stretch>
            <a:fillRect/>
          </a:stretch>
        </p:blipFill>
        <p:spPr bwMode="auto">
          <a:xfrm>
            <a:off x="2650504" y="4502369"/>
            <a:ext cx="5532438" cy="819150"/>
          </a:xfrm>
          <a:prstGeom prst="rect">
            <a:avLst/>
          </a:prstGeom>
          <a:noFill/>
          <a:ln w="9525">
            <a:noFill/>
            <a:miter lim="800000"/>
            <a:headEnd/>
            <a:tailEnd/>
          </a:ln>
          <a:effectLst/>
        </p:spPr>
      </p:pic>
      <p:sp>
        <p:nvSpPr>
          <p:cNvPr id="7" name="Text Box 18"/>
          <p:cNvSpPr txBox="1">
            <a:spLocks noChangeArrowheads="1"/>
          </p:cNvSpPr>
          <p:nvPr/>
        </p:nvSpPr>
        <p:spPr bwMode="auto">
          <a:xfrm>
            <a:off x="8255123" y="5006425"/>
            <a:ext cx="488950" cy="457200"/>
          </a:xfrm>
          <a:prstGeom prst="rect">
            <a:avLst/>
          </a:prstGeom>
          <a:noFill/>
          <a:ln w="9525">
            <a:noFill/>
            <a:miter lim="800000"/>
            <a:headEnd/>
            <a:tailEnd/>
          </a:ln>
          <a:effectLst/>
        </p:spPr>
        <p:txBody>
          <a:bodyPr wrap="none">
            <a:spAutoFit/>
          </a:bodyPr>
          <a:lstStyle/>
          <a:p>
            <a:pPr algn="l"/>
            <a:r>
              <a:rPr lang="en-GB" sz="2400" b="1" dirty="0"/>
              <a:t>…</a:t>
            </a:r>
          </a:p>
        </p:txBody>
      </p:sp>
      <p:sp>
        <p:nvSpPr>
          <p:cNvPr id="8" name="Line 22"/>
          <p:cNvSpPr>
            <a:spLocks noChangeShapeType="1"/>
          </p:cNvSpPr>
          <p:nvPr/>
        </p:nvSpPr>
        <p:spPr bwMode="auto">
          <a:xfrm>
            <a:off x="2729879" y="5724769"/>
            <a:ext cx="1636713" cy="0"/>
          </a:xfrm>
          <a:prstGeom prst="line">
            <a:avLst/>
          </a:prstGeom>
          <a:noFill/>
          <a:ln w="19050">
            <a:solidFill>
              <a:schemeClr val="tx1"/>
            </a:solidFill>
            <a:round/>
            <a:headEnd/>
            <a:tailEnd type="triangle" w="med" len="med"/>
          </a:ln>
          <a:effectLst/>
        </p:spPr>
        <p:txBody>
          <a:bodyPr/>
          <a:lstStyle/>
          <a:p>
            <a:endParaRPr lang="en-GB"/>
          </a:p>
        </p:txBody>
      </p:sp>
      <p:sp>
        <p:nvSpPr>
          <p:cNvPr id="9" name="Line 23"/>
          <p:cNvSpPr>
            <a:spLocks noChangeShapeType="1"/>
          </p:cNvSpPr>
          <p:nvPr/>
        </p:nvSpPr>
        <p:spPr bwMode="auto">
          <a:xfrm>
            <a:off x="2782267" y="5653332"/>
            <a:ext cx="0" cy="144462"/>
          </a:xfrm>
          <a:prstGeom prst="line">
            <a:avLst/>
          </a:prstGeom>
          <a:noFill/>
          <a:ln w="19050">
            <a:solidFill>
              <a:schemeClr val="tx1"/>
            </a:solidFill>
            <a:round/>
            <a:headEnd/>
            <a:tailEnd/>
          </a:ln>
          <a:effectLst/>
        </p:spPr>
        <p:txBody>
          <a:bodyPr/>
          <a:lstStyle/>
          <a:p>
            <a:endParaRPr lang="en-GB"/>
          </a:p>
        </p:txBody>
      </p:sp>
      <p:sp>
        <p:nvSpPr>
          <p:cNvPr id="10" name="Text Box 24"/>
          <p:cNvSpPr txBox="1">
            <a:spLocks noChangeArrowheads="1"/>
          </p:cNvSpPr>
          <p:nvPr/>
        </p:nvSpPr>
        <p:spPr bwMode="auto">
          <a:xfrm>
            <a:off x="2637804" y="5292969"/>
            <a:ext cx="360363"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1</a:t>
            </a:r>
          </a:p>
        </p:txBody>
      </p:sp>
      <p:sp>
        <p:nvSpPr>
          <p:cNvPr id="11" name="Line 27"/>
          <p:cNvSpPr>
            <a:spLocks noChangeShapeType="1"/>
          </p:cNvSpPr>
          <p:nvPr/>
        </p:nvSpPr>
        <p:spPr bwMode="auto">
          <a:xfrm>
            <a:off x="4603129" y="5724769"/>
            <a:ext cx="1636713" cy="0"/>
          </a:xfrm>
          <a:prstGeom prst="line">
            <a:avLst/>
          </a:prstGeom>
          <a:noFill/>
          <a:ln w="19050">
            <a:solidFill>
              <a:schemeClr val="tx1"/>
            </a:solidFill>
            <a:round/>
            <a:headEnd/>
            <a:tailEnd type="triangle" w="med" len="med"/>
          </a:ln>
          <a:effectLst/>
        </p:spPr>
        <p:txBody>
          <a:bodyPr/>
          <a:lstStyle/>
          <a:p>
            <a:endParaRPr lang="en-GB"/>
          </a:p>
        </p:txBody>
      </p:sp>
      <p:sp>
        <p:nvSpPr>
          <p:cNvPr id="12" name="Line 28"/>
          <p:cNvSpPr>
            <a:spLocks noChangeShapeType="1"/>
          </p:cNvSpPr>
          <p:nvPr/>
        </p:nvSpPr>
        <p:spPr bwMode="auto">
          <a:xfrm>
            <a:off x="5015879" y="5653332"/>
            <a:ext cx="0" cy="144462"/>
          </a:xfrm>
          <a:prstGeom prst="line">
            <a:avLst/>
          </a:prstGeom>
          <a:noFill/>
          <a:ln w="19050">
            <a:solidFill>
              <a:schemeClr val="tx1"/>
            </a:solidFill>
            <a:round/>
            <a:headEnd/>
            <a:tailEnd/>
          </a:ln>
          <a:effectLst/>
        </p:spPr>
        <p:txBody>
          <a:bodyPr/>
          <a:lstStyle/>
          <a:p>
            <a:endParaRPr lang="en-GB"/>
          </a:p>
        </p:txBody>
      </p:sp>
      <p:sp>
        <p:nvSpPr>
          <p:cNvPr id="13" name="Text Box 29"/>
          <p:cNvSpPr txBox="1">
            <a:spLocks noChangeArrowheads="1"/>
          </p:cNvSpPr>
          <p:nvPr/>
        </p:nvSpPr>
        <p:spPr bwMode="auto">
          <a:xfrm>
            <a:off x="4871417" y="5292969"/>
            <a:ext cx="360362"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2</a:t>
            </a:r>
          </a:p>
        </p:txBody>
      </p:sp>
      <p:sp>
        <p:nvSpPr>
          <p:cNvPr id="14" name="Line 30"/>
          <p:cNvSpPr>
            <a:spLocks noChangeShapeType="1"/>
          </p:cNvSpPr>
          <p:nvPr/>
        </p:nvSpPr>
        <p:spPr bwMode="auto">
          <a:xfrm>
            <a:off x="6474792" y="5724769"/>
            <a:ext cx="1636712" cy="0"/>
          </a:xfrm>
          <a:prstGeom prst="line">
            <a:avLst/>
          </a:prstGeom>
          <a:noFill/>
          <a:ln w="19050">
            <a:solidFill>
              <a:schemeClr val="tx1"/>
            </a:solidFill>
            <a:round/>
            <a:headEnd/>
            <a:tailEnd type="triangle" w="med" len="med"/>
          </a:ln>
          <a:effectLst/>
        </p:spPr>
        <p:txBody>
          <a:bodyPr/>
          <a:lstStyle/>
          <a:p>
            <a:endParaRPr lang="en-GB"/>
          </a:p>
        </p:txBody>
      </p:sp>
      <p:sp>
        <p:nvSpPr>
          <p:cNvPr id="15" name="Line 31"/>
          <p:cNvSpPr>
            <a:spLocks noChangeShapeType="1"/>
          </p:cNvSpPr>
          <p:nvPr/>
        </p:nvSpPr>
        <p:spPr bwMode="auto">
          <a:xfrm>
            <a:off x="7247904" y="5653332"/>
            <a:ext cx="0" cy="144462"/>
          </a:xfrm>
          <a:prstGeom prst="line">
            <a:avLst/>
          </a:prstGeom>
          <a:noFill/>
          <a:ln w="19050">
            <a:solidFill>
              <a:schemeClr val="tx1"/>
            </a:solidFill>
            <a:round/>
            <a:headEnd/>
            <a:tailEnd/>
          </a:ln>
          <a:effectLst/>
        </p:spPr>
        <p:txBody>
          <a:bodyPr/>
          <a:lstStyle/>
          <a:p>
            <a:endParaRPr lang="en-GB"/>
          </a:p>
        </p:txBody>
      </p:sp>
      <p:sp>
        <p:nvSpPr>
          <p:cNvPr id="16" name="Text Box 32"/>
          <p:cNvSpPr txBox="1">
            <a:spLocks noChangeArrowheads="1"/>
          </p:cNvSpPr>
          <p:nvPr/>
        </p:nvSpPr>
        <p:spPr bwMode="auto">
          <a:xfrm>
            <a:off x="7103442" y="5292969"/>
            <a:ext cx="360362" cy="457200"/>
          </a:xfrm>
          <a:prstGeom prst="rect">
            <a:avLst/>
          </a:prstGeom>
          <a:noFill/>
          <a:ln w="9525">
            <a:noFill/>
            <a:miter lim="800000"/>
            <a:headEnd/>
            <a:tailEnd/>
          </a:ln>
          <a:effectLst/>
        </p:spPr>
        <p:txBody>
          <a:bodyPr>
            <a:spAutoFit/>
          </a:bodyPr>
          <a:lstStyle/>
          <a:p>
            <a:pPr algn="l"/>
            <a:r>
              <a:rPr lang="en-GB" sz="2400" b="1">
                <a:latin typeface="Monotype Corsiva" pitchFamily="66" charset="0"/>
              </a:rPr>
              <a:t>t</a:t>
            </a:r>
            <a:r>
              <a:rPr lang="en-GB" sz="1400" b="1">
                <a:latin typeface="Monotype Corsiva" pitchFamily="66" charset="0"/>
              </a:rPr>
              <a:t>3</a:t>
            </a:r>
          </a:p>
        </p:txBody>
      </p:sp>
      <p:sp>
        <p:nvSpPr>
          <p:cNvPr id="17" name="TextBox 16"/>
          <p:cNvSpPr txBox="1"/>
          <p:nvPr/>
        </p:nvSpPr>
        <p:spPr>
          <a:xfrm>
            <a:off x="356461" y="6017846"/>
            <a:ext cx="8164415" cy="400110"/>
          </a:xfrm>
          <a:prstGeom prst="rect">
            <a:avLst/>
          </a:prstGeom>
          <a:noFill/>
        </p:spPr>
        <p:txBody>
          <a:bodyPr wrap="none" rtlCol="0">
            <a:spAutoFit/>
          </a:bodyPr>
          <a:lstStyle/>
          <a:p>
            <a:r>
              <a:rPr lang="en-GB" sz="2000" dirty="0" smtClean="0"/>
              <a:t>These views require different visualisation and analysis techniques.</a:t>
            </a:r>
            <a:endParaRPr lang="en-GB" sz="2000" dirty="0"/>
          </a:p>
        </p:txBody>
      </p:sp>
    </p:spTree>
    <p:extLst>
      <p:ext uri="{BB962C8B-B14F-4D97-AF65-F5344CB8AC3E}">
        <p14:creationId xmlns:p14="http://schemas.microsoft.com/office/powerpoint/2010/main" val="1839796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Visualisation of </a:t>
            </a:r>
            <a:r>
              <a:rPr lang="en-GB" dirty="0" smtClean="0">
                <a:solidFill>
                  <a:schemeClr val="accent6"/>
                </a:solidFill>
              </a:rPr>
              <a:t>local temporal variations</a:t>
            </a:r>
            <a:endParaRPr lang="en-GB" dirty="0">
              <a:solidFill>
                <a:schemeClr val="accent6"/>
              </a:solidFill>
            </a:endParaRPr>
          </a:p>
        </p:txBody>
      </p:sp>
      <p:sp>
        <p:nvSpPr>
          <p:cNvPr id="5" name="Content Placeholder 4"/>
          <p:cNvSpPr>
            <a:spLocks noGrp="1"/>
          </p:cNvSpPr>
          <p:nvPr>
            <p:ph idx="1"/>
          </p:nvPr>
        </p:nvSpPr>
        <p:spPr/>
        <p:txBody>
          <a:bodyPr/>
          <a:lstStyle/>
          <a:p>
            <a:pPr marL="0" indent="0">
              <a:buNone/>
            </a:pPr>
            <a:r>
              <a:rPr lang="en-GB" dirty="0" smtClean="0"/>
              <a:t>Limitations of a diagram map:</a:t>
            </a:r>
          </a:p>
          <a:p>
            <a:r>
              <a:rPr lang="en-GB" dirty="0" smtClean="0"/>
              <a:t>Not applicable to long time series.</a:t>
            </a:r>
          </a:p>
          <a:p>
            <a:r>
              <a:rPr lang="en-GB" dirty="0" smtClean="0"/>
              <a:t>Not applicable when spatial locations</a:t>
            </a:r>
            <a:br>
              <a:rPr lang="en-GB" dirty="0" smtClean="0"/>
            </a:br>
            <a:r>
              <a:rPr lang="en-GB" dirty="0" smtClean="0"/>
              <a:t>are numerous (not enough space for diagrams).</a:t>
            </a:r>
          </a:p>
          <a:p>
            <a:r>
              <a:rPr lang="en-GB" dirty="0" smtClean="0"/>
              <a:t>Even when spatial locations are relatively few but irregularly distributed, diagrams in dense areas may overlap.</a:t>
            </a:r>
          </a:p>
          <a:p>
            <a:pPr marL="0" indent="0">
              <a:buNone/>
            </a:pPr>
            <a:r>
              <a:rPr lang="en-GB" dirty="0" smtClean="0"/>
              <a:t>Complementary displays linked through interactive operations:</a:t>
            </a:r>
          </a:p>
          <a:p>
            <a:pPr>
              <a:spcBef>
                <a:spcPts val="12000"/>
              </a:spcBef>
            </a:pPr>
            <a:r>
              <a:rPr lang="en-GB" dirty="0" smtClean="0"/>
              <a:t>Limitation: no overall view of all time series and their spatial distribution.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26</a:t>
            </a:fld>
            <a:endParaRPr lang="en-GB" noProof="0" dirty="0"/>
          </a:p>
        </p:txBody>
      </p:sp>
      <p:pic>
        <p:nvPicPr>
          <p:cNvPr id="4" name="Picture 15"/>
          <p:cNvPicPr>
            <a:picLocks noChangeAspect="1" noChangeArrowheads="1"/>
          </p:cNvPicPr>
          <p:nvPr/>
        </p:nvPicPr>
        <p:blipFill>
          <a:blip r:embed="rId2" cstate="print"/>
          <a:srcRect/>
          <a:stretch>
            <a:fillRect/>
          </a:stretch>
        </p:blipFill>
        <p:spPr bwMode="auto">
          <a:xfrm>
            <a:off x="5248249" y="1393126"/>
            <a:ext cx="3570287" cy="1497012"/>
          </a:xfrm>
          <a:prstGeom prst="rect">
            <a:avLst/>
          </a:prstGeom>
          <a:noFill/>
          <a:ln w="9525">
            <a:noFill/>
            <a:miter lim="800000"/>
            <a:headEnd/>
            <a:tailEnd/>
          </a:ln>
          <a:effectLst/>
        </p:spPr>
      </p:pic>
      <p:pic>
        <p:nvPicPr>
          <p:cNvPr id="6" name="Picture 16"/>
          <p:cNvPicPr>
            <a:picLocks noChangeAspect="1" noChangeArrowheads="1"/>
          </p:cNvPicPr>
          <p:nvPr/>
        </p:nvPicPr>
        <p:blipFill>
          <a:blip r:embed="rId3" cstate="print"/>
          <a:srcRect/>
          <a:stretch>
            <a:fillRect/>
          </a:stretch>
        </p:blipFill>
        <p:spPr bwMode="auto">
          <a:xfrm>
            <a:off x="683568" y="4581128"/>
            <a:ext cx="3314700" cy="1395412"/>
          </a:xfrm>
          <a:prstGeom prst="rect">
            <a:avLst/>
          </a:prstGeom>
          <a:noFill/>
          <a:ln w="9525">
            <a:noFill/>
            <a:miter lim="800000"/>
            <a:headEnd/>
            <a:tailEnd/>
          </a:ln>
          <a:effectLst/>
        </p:spPr>
      </p:pic>
      <p:pic>
        <p:nvPicPr>
          <p:cNvPr id="7" name="Picture 18"/>
          <p:cNvPicPr>
            <a:picLocks noChangeAspect="1" noChangeArrowheads="1"/>
          </p:cNvPicPr>
          <p:nvPr/>
        </p:nvPicPr>
        <p:blipFill>
          <a:blip r:embed="rId4" cstate="print"/>
          <a:srcRect/>
          <a:stretch>
            <a:fillRect/>
          </a:stretch>
        </p:blipFill>
        <p:spPr bwMode="auto">
          <a:xfrm>
            <a:off x="4283968" y="4581128"/>
            <a:ext cx="4340225" cy="1335088"/>
          </a:xfrm>
          <a:prstGeom prst="rect">
            <a:avLst/>
          </a:prstGeom>
          <a:noFill/>
          <a:ln w="9525">
            <a:noFill/>
            <a:miter lim="800000"/>
            <a:headEnd/>
            <a:tailEnd/>
          </a:ln>
          <a:effectLst/>
        </p:spPr>
      </p:pic>
    </p:spTree>
    <p:extLst>
      <p:ext uri="{BB962C8B-B14F-4D97-AF65-F5344CB8AC3E}">
        <p14:creationId xmlns:p14="http://schemas.microsoft.com/office/powerpoint/2010/main" val="428125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Visualisation of </a:t>
            </a:r>
            <a:r>
              <a:rPr lang="en-GB" dirty="0" smtClean="0">
                <a:solidFill>
                  <a:schemeClr val="accent6"/>
                </a:solidFill>
              </a:rPr>
              <a:t>spatial situations </a:t>
            </a:r>
            <a:r>
              <a:rPr lang="en-GB" dirty="0" smtClean="0"/>
              <a:t/>
            </a:r>
            <a:br>
              <a:rPr lang="en-GB" dirty="0" smtClean="0"/>
            </a:br>
            <a:r>
              <a:rPr lang="en-GB" dirty="0" smtClean="0"/>
              <a:t>by “small multiples”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27</a:t>
            </a:fld>
            <a:endParaRPr lang="en-GB" noProof="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923" y="1472338"/>
            <a:ext cx="8615613" cy="3787668"/>
          </a:xfrm>
          <a:prstGeom prst="rect">
            <a:avLst/>
          </a:prstGeom>
        </p:spPr>
      </p:pic>
      <p:sp>
        <p:nvSpPr>
          <p:cNvPr id="9" name="TextBox 8"/>
          <p:cNvSpPr txBox="1"/>
          <p:nvPr/>
        </p:nvSpPr>
        <p:spPr>
          <a:xfrm>
            <a:off x="356461" y="5467350"/>
            <a:ext cx="7872668" cy="923330"/>
          </a:xfrm>
          <a:prstGeom prst="rect">
            <a:avLst/>
          </a:prstGeom>
          <a:noFill/>
        </p:spPr>
        <p:txBody>
          <a:bodyPr wrap="none" rtlCol="0">
            <a:spAutoFit/>
          </a:bodyPr>
          <a:lstStyle/>
          <a:p>
            <a:r>
              <a:rPr lang="en-GB" dirty="0" smtClean="0"/>
              <a:t>Limitations:</a:t>
            </a:r>
          </a:p>
          <a:p>
            <a:pPr marL="285750" indent="-285750">
              <a:buFont typeface="Arial" panose="020B0604020202020204" pitchFamily="34" charset="0"/>
              <a:buChar char="•"/>
            </a:pPr>
            <a:r>
              <a:rPr lang="en-GB" dirty="0" smtClean="0"/>
              <a:t>Applicable to a small number of different time references (time steps)</a:t>
            </a:r>
          </a:p>
          <a:p>
            <a:pPr marL="285750" indent="-285750">
              <a:buFont typeface="Arial" panose="020B0604020202020204" pitchFamily="34" charset="0"/>
              <a:buChar char="•"/>
            </a:pPr>
            <a:r>
              <a:rPr lang="en-GB" dirty="0" smtClean="0"/>
              <a:t>Hardly applicable to more than one attributes</a:t>
            </a:r>
            <a:endParaRPr lang="en-GB" dirty="0"/>
          </a:p>
        </p:txBody>
      </p:sp>
    </p:spTree>
    <p:extLst>
      <p:ext uri="{BB962C8B-B14F-4D97-AF65-F5344CB8AC3E}">
        <p14:creationId xmlns:p14="http://schemas.microsoft.com/office/powerpoint/2010/main" val="3189875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Visualisation of spatial situations </a:t>
            </a:r>
            <a:br>
              <a:rPr lang="en-GB" dirty="0" smtClean="0"/>
            </a:br>
            <a:r>
              <a:rPr lang="en-GB" dirty="0" smtClean="0"/>
              <a:t>by map animation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28</a:t>
            </a:fld>
            <a:endParaRPr lang="en-GB" noProof="0" dirty="0"/>
          </a:p>
        </p:txBody>
      </p:sp>
      <p:pic>
        <p:nvPicPr>
          <p:cNvPr id="4" name="Picture 3" descr="map_animation_USA_crime.gif"/>
          <p:cNvPicPr>
            <a:picLocks noChangeAspect="1"/>
          </p:cNvPicPr>
          <p:nvPr/>
        </p:nvPicPr>
        <p:blipFill>
          <a:blip r:embed="rId2" cstate="print"/>
          <a:stretch>
            <a:fillRect/>
          </a:stretch>
        </p:blipFill>
        <p:spPr>
          <a:xfrm>
            <a:off x="755576" y="1700808"/>
            <a:ext cx="7620000" cy="4572000"/>
          </a:xfrm>
          <a:prstGeom prst="rect">
            <a:avLst/>
          </a:prstGeom>
        </p:spPr>
      </p:pic>
      <p:sp>
        <p:nvSpPr>
          <p:cNvPr id="5" name="TextBox 4"/>
          <p:cNvSpPr txBox="1"/>
          <p:nvPr/>
        </p:nvSpPr>
        <p:spPr>
          <a:xfrm>
            <a:off x="3034753" y="1700808"/>
            <a:ext cx="5439905" cy="1200329"/>
          </a:xfrm>
          <a:prstGeom prst="rect">
            <a:avLst/>
          </a:prstGeom>
          <a:noFill/>
        </p:spPr>
        <p:txBody>
          <a:bodyPr wrap="square" rtlCol="0">
            <a:spAutoFit/>
          </a:bodyPr>
          <a:lstStyle/>
          <a:p>
            <a:r>
              <a:rPr lang="en-GB" dirty="0" smtClean="0">
                <a:solidFill>
                  <a:schemeClr val="accent3">
                    <a:lumMod val="75000"/>
                  </a:schemeClr>
                </a:solidFill>
              </a:rPr>
              <a:t>Limitations:</a:t>
            </a:r>
          </a:p>
          <a:p>
            <a:pPr marL="285750" indent="-285750">
              <a:buFont typeface="Arial" panose="020B0604020202020204" pitchFamily="34" charset="0"/>
              <a:buChar char="•"/>
            </a:pPr>
            <a:r>
              <a:rPr lang="en-GB" dirty="0" smtClean="0">
                <a:solidFill>
                  <a:schemeClr val="accent3">
                    <a:lumMod val="75000"/>
                  </a:schemeClr>
                </a:solidFill>
              </a:rPr>
              <a:t>Keeping previous states in the memory is hard</a:t>
            </a:r>
          </a:p>
          <a:p>
            <a:pPr marL="285750" indent="-285750">
              <a:buFont typeface="Arial" panose="020B0604020202020204" pitchFamily="34" charset="0"/>
              <a:buChar char="•"/>
            </a:pPr>
            <a:r>
              <a:rPr lang="en-GB" dirty="0" smtClean="0">
                <a:solidFill>
                  <a:schemeClr val="accent3">
                    <a:lumMod val="75000"/>
                  </a:schemeClr>
                </a:solidFill>
              </a:rPr>
              <a:t>It is therefore hard to compare states and detect changes</a:t>
            </a:r>
            <a:endParaRPr lang="en-GB" dirty="0">
              <a:solidFill>
                <a:schemeClr val="accent3">
                  <a:lumMod val="75000"/>
                </a:schemeClr>
              </a:solidFill>
            </a:endParaRPr>
          </a:p>
        </p:txBody>
      </p:sp>
    </p:spTree>
    <p:extLst>
      <p:ext uri="{BB962C8B-B14F-4D97-AF65-F5344CB8AC3E}">
        <p14:creationId xmlns:p14="http://schemas.microsoft.com/office/powerpoint/2010/main" val="3248431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of </a:t>
            </a:r>
            <a:r>
              <a:rPr lang="en-GB" dirty="0" smtClean="0">
                <a:solidFill>
                  <a:schemeClr val="accent6"/>
                </a:solidFill>
              </a:rPr>
              <a:t>partition-based clustering </a:t>
            </a:r>
            <a:r>
              <a:rPr lang="en-GB" dirty="0" smtClean="0"/>
              <a:t>in analysis of spatial time series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29</a:t>
            </a:fld>
            <a:endParaRPr lang="en-GB" noProof="0" dirty="0"/>
          </a:p>
        </p:txBody>
      </p:sp>
      <p:grpSp>
        <p:nvGrpSpPr>
          <p:cNvPr id="11" name="Group 10"/>
          <p:cNvGrpSpPr/>
          <p:nvPr/>
        </p:nvGrpSpPr>
        <p:grpSpPr>
          <a:xfrm>
            <a:off x="356461" y="1841085"/>
            <a:ext cx="8593386" cy="1918974"/>
            <a:chOff x="469973" y="1472338"/>
            <a:chExt cx="8593386" cy="1918974"/>
          </a:xfrm>
        </p:grpSpPr>
        <p:pic>
          <p:nvPicPr>
            <p:cNvPr id="4" name="Picture 3"/>
            <p:cNvPicPr>
              <a:picLocks noChangeAspect="1"/>
            </p:cNvPicPr>
            <p:nvPr/>
          </p:nvPicPr>
          <p:blipFill>
            <a:blip r:embed="rId2"/>
            <a:stretch>
              <a:fillRect/>
            </a:stretch>
          </p:blipFill>
          <p:spPr>
            <a:xfrm>
              <a:off x="469973" y="1592977"/>
              <a:ext cx="2476618" cy="1365000"/>
            </a:xfrm>
            <a:prstGeom prst="rect">
              <a:avLst/>
            </a:prstGeom>
          </p:spPr>
        </p:pic>
        <p:pic>
          <p:nvPicPr>
            <p:cNvPr id="5" name="Picture 4"/>
            <p:cNvPicPr>
              <a:picLocks noChangeAspect="1"/>
            </p:cNvPicPr>
            <p:nvPr/>
          </p:nvPicPr>
          <p:blipFill>
            <a:blip r:embed="rId3"/>
            <a:stretch>
              <a:fillRect/>
            </a:stretch>
          </p:blipFill>
          <p:spPr>
            <a:xfrm>
              <a:off x="2462909" y="2579551"/>
              <a:ext cx="1257618" cy="588000"/>
            </a:xfrm>
            <a:prstGeom prst="rect">
              <a:avLst/>
            </a:prstGeom>
          </p:spPr>
        </p:pic>
        <p:pic>
          <p:nvPicPr>
            <p:cNvPr id="7" name="Picture 6"/>
            <p:cNvPicPr>
              <a:picLocks noChangeAspect="1"/>
            </p:cNvPicPr>
            <p:nvPr/>
          </p:nvPicPr>
          <p:blipFill>
            <a:blip r:embed="rId4"/>
            <a:stretch>
              <a:fillRect/>
            </a:stretch>
          </p:blipFill>
          <p:spPr>
            <a:xfrm>
              <a:off x="3720527" y="1472338"/>
              <a:ext cx="2640326" cy="932400"/>
            </a:xfrm>
            <a:prstGeom prst="rect">
              <a:avLst/>
            </a:prstGeom>
          </p:spPr>
        </p:pic>
        <p:pic>
          <p:nvPicPr>
            <p:cNvPr id="8" name="Picture 7"/>
            <p:cNvPicPr>
              <a:picLocks noChangeAspect="1"/>
            </p:cNvPicPr>
            <p:nvPr/>
          </p:nvPicPr>
          <p:blipFill>
            <a:blip r:embed="rId5"/>
            <a:stretch>
              <a:fillRect/>
            </a:stretch>
          </p:blipFill>
          <p:spPr>
            <a:xfrm>
              <a:off x="6423033" y="1472338"/>
              <a:ext cx="2640326" cy="932400"/>
            </a:xfrm>
            <a:prstGeom prst="rect">
              <a:avLst/>
            </a:prstGeom>
          </p:spPr>
        </p:pic>
        <p:pic>
          <p:nvPicPr>
            <p:cNvPr id="9" name="Picture 8"/>
            <p:cNvPicPr>
              <a:picLocks noChangeAspect="1"/>
            </p:cNvPicPr>
            <p:nvPr/>
          </p:nvPicPr>
          <p:blipFill>
            <a:blip r:embed="rId6"/>
            <a:stretch>
              <a:fillRect/>
            </a:stretch>
          </p:blipFill>
          <p:spPr>
            <a:xfrm>
              <a:off x="3720527" y="2458912"/>
              <a:ext cx="2640326" cy="932400"/>
            </a:xfrm>
            <a:prstGeom prst="rect">
              <a:avLst/>
            </a:prstGeom>
          </p:spPr>
        </p:pic>
        <p:pic>
          <p:nvPicPr>
            <p:cNvPr id="10" name="Picture 9"/>
            <p:cNvPicPr>
              <a:picLocks noChangeAspect="1"/>
            </p:cNvPicPr>
            <p:nvPr/>
          </p:nvPicPr>
          <p:blipFill>
            <a:blip r:embed="rId7"/>
            <a:stretch>
              <a:fillRect/>
            </a:stretch>
          </p:blipFill>
          <p:spPr>
            <a:xfrm>
              <a:off x="6423033" y="2458912"/>
              <a:ext cx="2640326" cy="932400"/>
            </a:xfrm>
            <a:prstGeom prst="rect">
              <a:avLst/>
            </a:prstGeom>
          </p:spPr>
        </p:pic>
      </p:grpSp>
      <p:sp>
        <p:nvSpPr>
          <p:cNvPr id="12" name="TextBox 11"/>
          <p:cNvSpPr txBox="1"/>
          <p:nvPr/>
        </p:nvSpPr>
        <p:spPr>
          <a:xfrm>
            <a:off x="356461" y="1471753"/>
            <a:ext cx="6240876" cy="369332"/>
          </a:xfrm>
          <a:prstGeom prst="rect">
            <a:avLst/>
          </a:prstGeom>
          <a:noFill/>
        </p:spPr>
        <p:txBody>
          <a:bodyPr wrap="none" rtlCol="0">
            <a:spAutoFit/>
          </a:bodyPr>
          <a:lstStyle/>
          <a:p>
            <a:r>
              <a:rPr lang="en-GB" dirty="0" smtClean="0"/>
              <a:t>Clustering of the local temporal variations </a:t>
            </a:r>
            <a:r>
              <a:rPr lang="en-GB" dirty="0" smtClean="0">
                <a:sym typeface="Symbol" panose="05050102010706020507" pitchFamily="18" charset="2"/>
              </a:rPr>
              <a:t> </a:t>
            </a:r>
            <a:r>
              <a:rPr lang="en-GB" dirty="0" smtClean="0">
                <a:solidFill>
                  <a:schemeClr val="accent6"/>
                </a:solidFill>
                <a:sym typeface="Symbol" panose="05050102010706020507" pitchFamily="18" charset="2"/>
              </a:rPr>
              <a:t>clusters of places</a:t>
            </a:r>
            <a:r>
              <a:rPr lang="en-GB" dirty="0" smtClean="0"/>
              <a:t>:</a:t>
            </a:r>
            <a:endParaRPr lang="en-GB" dirty="0"/>
          </a:p>
        </p:txBody>
      </p:sp>
      <p:sp>
        <p:nvSpPr>
          <p:cNvPr id="14" name="TextBox 13"/>
          <p:cNvSpPr txBox="1"/>
          <p:nvPr/>
        </p:nvSpPr>
        <p:spPr>
          <a:xfrm>
            <a:off x="356461" y="3880698"/>
            <a:ext cx="6013826" cy="369332"/>
          </a:xfrm>
          <a:prstGeom prst="rect">
            <a:avLst/>
          </a:prstGeom>
          <a:noFill/>
        </p:spPr>
        <p:txBody>
          <a:bodyPr wrap="none" rtlCol="0">
            <a:spAutoFit/>
          </a:bodyPr>
          <a:lstStyle/>
          <a:p>
            <a:r>
              <a:rPr lang="en-GB" dirty="0" smtClean="0"/>
              <a:t>Clustering of the spatial distributions </a:t>
            </a:r>
            <a:r>
              <a:rPr lang="en-GB" dirty="0" smtClean="0">
                <a:sym typeface="Symbol" panose="05050102010706020507" pitchFamily="18" charset="2"/>
              </a:rPr>
              <a:t> </a:t>
            </a:r>
            <a:r>
              <a:rPr lang="en-GB" dirty="0" smtClean="0">
                <a:solidFill>
                  <a:schemeClr val="accent6"/>
                </a:solidFill>
                <a:sym typeface="Symbol" panose="05050102010706020507" pitchFamily="18" charset="2"/>
              </a:rPr>
              <a:t>clusters of time steps</a:t>
            </a:r>
            <a:r>
              <a:rPr lang="en-GB" dirty="0" smtClean="0"/>
              <a:t>:</a:t>
            </a:r>
            <a:endParaRPr lang="en-GB" dirty="0"/>
          </a:p>
        </p:txBody>
      </p:sp>
      <p:pic>
        <p:nvPicPr>
          <p:cNvPr id="15" name="Picture 14"/>
          <p:cNvPicPr>
            <a:picLocks noChangeAspect="1"/>
          </p:cNvPicPr>
          <p:nvPr/>
        </p:nvPicPr>
        <p:blipFill>
          <a:blip r:embed="rId8"/>
          <a:stretch>
            <a:fillRect/>
          </a:stretch>
        </p:blipFill>
        <p:spPr>
          <a:xfrm>
            <a:off x="932391" y="4262210"/>
            <a:ext cx="3696456" cy="1358280"/>
          </a:xfrm>
          <a:prstGeom prst="rect">
            <a:avLst/>
          </a:prstGeom>
        </p:spPr>
      </p:pic>
      <p:pic>
        <p:nvPicPr>
          <p:cNvPr id="16" name="Picture 15"/>
          <p:cNvPicPr>
            <a:picLocks noChangeAspect="1"/>
          </p:cNvPicPr>
          <p:nvPr/>
        </p:nvPicPr>
        <p:blipFill>
          <a:blip r:embed="rId9"/>
          <a:stretch>
            <a:fillRect/>
          </a:stretch>
        </p:blipFill>
        <p:spPr>
          <a:xfrm>
            <a:off x="407035" y="4262210"/>
            <a:ext cx="458384" cy="664440"/>
          </a:xfrm>
          <a:prstGeom prst="rect">
            <a:avLst/>
          </a:prstGeom>
        </p:spPr>
      </p:pic>
      <p:pic>
        <p:nvPicPr>
          <p:cNvPr id="17" name="Picture 16"/>
          <p:cNvPicPr>
            <a:picLocks noChangeAspect="1"/>
          </p:cNvPicPr>
          <p:nvPr/>
        </p:nvPicPr>
        <p:blipFill>
          <a:blip r:embed="rId10"/>
          <a:stretch>
            <a:fillRect/>
          </a:stretch>
        </p:blipFill>
        <p:spPr>
          <a:xfrm>
            <a:off x="4736053" y="4250030"/>
            <a:ext cx="3626776" cy="2368800"/>
          </a:xfrm>
          <a:prstGeom prst="rect">
            <a:avLst/>
          </a:prstGeom>
        </p:spPr>
      </p:pic>
    </p:spTree>
    <p:extLst>
      <p:ext uri="{BB962C8B-B14F-4D97-AF65-F5344CB8AC3E}">
        <p14:creationId xmlns:p14="http://schemas.microsoft.com/office/powerpoint/2010/main" val="812594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lecture</a:t>
            </a:r>
            <a:endParaRPr lang="en-GB" dirty="0"/>
          </a:p>
        </p:txBody>
      </p:sp>
      <p:sp>
        <p:nvSpPr>
          <p:cNvPr id="3" name="Content Placeholder 2"/>
          <p:cNvSpPr>
            <a:spLocks noGrp="1"/>
          </p:cNvSpPr>
          <p:nvPr>
            <p:ph idx="1"/>
          </p:nvPr>
        </p:nvSpPr>
        <p:spPr/>
        <p:txBody>
          <a:bodyPr/>
          <a:lstStyle/>
          <a:p>
            <a:r>
              <a:rPr lang="en-GB" dirty="0" smtClean="0"/>
              <a:t>Types of phenomena and data that have spatial and temporal components: spatial events, spatial time series, and trajectories of moving objects</a:t>
            </a:r>
          </a:p>
          <a:p>
            <a:r>
              <a:rPr lang="en-GB" dirty="0" smtClean="0"/>
              <a:t>Transformations from one data type to another</a:t>
            </a:r>
          </a:p>
          <a:p>
            <a:pPr lvl="1"/>
            <a:r>
              <a:rPr lang="en-GB" dirty="0" err="1" smtClean="0"/>
              <a:t>Spatio</a:t>
            </a:r>
            <a:r>
              <a:rPr lang="en-GB" dirty="0" smtClean="0"/>
              <a:t>-temporal aggregation</a:t>
            </a:r>
          </a:p>
          <a:p>
            <a:pPr lvl="1"/>
            <a:r>
              <a:rPr lang="en-GB" dirty="0" smtClean="0"/>
              <a:t>Event extraction</a:t>
            </a:r>
          </a:p>
          <a:p>
            <a:r>
              <a:rPr lang="en-GB" dirty="0" smtClean="0"/>
              <a:t>Two perspectives of spatial time series:</a:t>
            </a:r>
          </a:p>
          <a:p>
            <a:pPr lvl="1"/>
            <a:r>
              <a:rPr lang="en-GB" dirty="0" smtClean="0"/>
              <a:t>Spatial distribution of local temporal variations</a:t>
            </a:r>
          </a:p>
          <a:p>
            <a:pPr lvl="1"/>
            <a:r>
              <a:rPr lang="en-GB" dirty="0" smtClean="0"/>
              <a:t>Temporal variation of spatial distributions</a:t>
            </a:r>
          </a:p>
          <a:p>
            <a:r>
              <a:rPr lang="en-GB" dirty="0" smtClean="0"/>
              <a:t>Use of clustering in exploration of </a:t>
            </a:r>
            <a:r>
              <a:rPr lang="en-GB" dirty="0" err="1" smtClean="0"/>
              <a:t>spatio</a:t>
            </a:r>
            <a:r>
              <a:rPr lang="en-GB" dirty="0" smtClean="0"/>
              <a:t>-temporal data</a:t>
            </a:r>
          </a:p>
          <a:p>
            <a:pPr lvl="1"/>
            <a:r>
              <a:rPr lang="en-GB" dirty="0" smtClean="0"/>
              <a:t>In particular, two-way partition-based clustering of spatial time series</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a:t>
            </a:fld>
            <a:endParaRPr lang="en-GB" noProof="0" dirty="0"/>
          </a:p>
        </p:txBody>
      </p:sp>
    </p:spTree>
    <p:extLst>
      <p:ext uri="{BB962C8B-B14F-4D97-AF65-F5344CB8AC3E}">
        <p14:creationId xmlns:p14="http://schemas.microsoft.com/office/powerpoint/2010/main" val="3970554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of spatial time series</a:t>
            </a:r>
            <a:endParaRPr lang="en-GB" dirty="0"/>
          </a:p>
        </p:txBody>
      </p:sp>
      <p:sp>
        <p:nvSpPr>
          <p:cNvPr id="5" name="Content Placeholder 4"/>
          <p:cNvSpPr>
            <a:spLocks noGrp="1"/>
          </p:cNvSpPr>
          <p:nvPr>
            <p:ph idx="1"/>
          </p:nvPr>
        </p:nvSpPr>
        <p:spPr/>
        <p:txBody>
          <a:bodyPr/>
          <a:lstStyle/>
          <a:p>
            <a:r>
              <a:rPr lang="en-GB" dirty="0" smtClean="0"/>
              <a:t>Spatial time series have </a:t>
            </a:r>
            <a:r>
              <a:rPr lang="en-GB" b="1" dirty="0" smtClean="0"/>
              <a:t>2 referrers</a:t>
            </a:r>
            <a:r>
              <a:rPr lang="en-GB" dirty="0" smtClean="0"/>
              <a:t>: </a:t>
            </a:r>
            <a:r>
              <a:rPr lang="en-GB" b="1" dirty="0" smtClean="0"/>
              <a:t>space</a:t>
            </a:r>
            <a:r>
              <a:rPr lang="en-GB" dirty="0" smtClean="0"/>
              <a:t> (set of locations) and </a:t>
            </a:r>
            <a:r>
              <a:rPr lang="en-GB" b="1" dirty="0" smtClean="0"/>
              <a:t>time</a:t>
            </a:r>
            <a:r>
              <a:rPr lang="en-GB" dirty="0" smtClean="0"/>
              <a:t> (set of time steps – moments or intervals). </a:t>
            </a:r>
          </a:p>
          <a:p>
            <a:r>
              <a:rPr lang="en-GB" dirty="0" smtClean="0"/>
              <a:t>The function represented by the data has </a:t>
            </a:r>
            <a:r>
              <a:rPr lang="en-GB" b="1" dirty="0" smtClean="0"/>
              <a:t>complex behaviour </a:t>
            </a:r>
            <a:r>
              <a:rPr lang="en-GB" dirty="0" smtClean="0"/>
              <a:t>(dependence on two variables).</a:t>
            </a:r>
          </a:p>
          <a:p>
            <a:r>
              <a:rPr lang="en-GB" dirty="0" smtClean="0"/>
              <a:t>To study the complex behaviour, we take </a:t>
            </a:r>
            <a:r>
              <a:rPr lang="en-GB" b="1" dirty="0" smtClean="0"/>
              <a:t>two complementary perspectives</a:t>
            </a:r>
            <a:r>
              <a:rPr lang="en-GB" dirty="0" smtClean="0"/>
              <a:t>:</a:t>
            </a:r>
          </a:p>
          <a:p>
            <a:pPr lvl="1"/>
            <a:r>
              <a:rPr lang="en-GB" dirty="0" smtClean="0"/>
              <a:t>Spatial distribution of local temporal variations</a:t>
            </a:r>
          </a:p>
          <a:p>
            <a:pPr lvl="1"/>
            <a:r>
              <a:rPr lang="en-GB" dirty="0" smtClean="0"/>
              <a:t>Temporal variation of spatial distributions</a:t>
            </a:r>
          </a:p>
          <a:p>
            <a:r>
              <a:rPr lang="en-GB" dirty="0" smtClean="0"/>
              <a:t>Partition-based clustering (PBC) is helpful in studying both aspects</a:t>
            </a:r>
          </a:p>
          <a:p>
            <a:pPr lvl="1"/>
            <a:r>
              <a:rPr lang="en-GB" b="1" i="1" dirty="0" smtClean="0"/>
              <a:t>Apply PBC to the set of the local temporal variations</a:t>
            </a:r>
            <a:r>
              <a:rPr lang="en-GB" i="1" dirty="0" smtClean="0"/>
              <a:t>, then investigate the spatial distribution of the cluster membership.</a:t>
            </a:r>
          </a:p>
          <a:p>
            <a:pPr lvl="1"/>
            <a:r>
              <a:rPr lang="en-GB" b="1" i="1" dirty="0" smtClean="0"/>
              <a:t>Apply PBC to the set of the spatial distributions </a:t>
            </a:r>
            <a:r>
              <a:rPr lang="en-GB" i="1" dirty="0" smtClean="0"/>
              <a:t>(values associated with different locations at the same time step), then investigate the temporal distribution of the cluster membership.</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30</a:t>
            </a:fld>
            <a:endParaRPr lang="en-GB" noProof="0" dirty="0"/>
          </a:p>
        </p:txBody>
      </p:sp>
      <p:sp>
        <p:nvSpPr>
          <p:cNvPr id="6" name="Text Placeholder 5"/>
          <p:cNvSpPr>
            <a:spLocks noGrp="1"/>
          </p:cNvSpPr>
          <p:nvPr>
            <p:ph type="body" sz="quarter" idx="13"/>
          </p:nvPr>
        </p:nvSpPr>
        <p:spPr/>
        <p:txBody>
          <a:bodyPr/>
          <a:lstStyle/>
          <a:p>
            <a:r>
              <a:rPr lang="en-GB" dirty="0" smtClean="0"/>
              <a:t>A summary</a:t>
            </a:r>
            <a:endParaRPr lang="en-GB" dirty="0"/>
          </a:p>
        </p:txBody>
      </p:sp>
    </p:spTree>
    <p:extLst>
      <p:ext uri="{BB962C8B-B14F-4D97-AF65-F5344CB8AC3E}">
        <p14:creationId xmlns:p14="http://schemas.microsoft.com/office/powerpoint/2010/main" val="1784197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GB" dirty="0" smtClean="0"/>
              <a:t>Transformations of </a:t>
            </a:r>
            <a:r>
              <a:rPr lang="en-GB" dirty="0" err="1" smtClean="0"/>
              <a:t>spatio</a:t>
            </a:r>
            <a:r>
              <a:rPr lang="en-GB" dirty="0" smtClean="0"/>
              <a:t>-temporal data</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31</a:t>
            </a:fld>
            <a:endParaRPr lang="en-GB" noProof="0" dirty="0"/>
          </a:p>
        </p:txBody>
      </p:sp>
    </p:spTree>
    <p:extLst>
      <p:ext uri="{BB962C8B-B14F-4D97-AF65-F5344CB8AC3E}">
        <p14:creationId xmlns:p14="http://schemas.microsoft.com/office/powerpoint/2010/main" val="2097829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382588"/>
            <a:ext cx="8223250" cy="1015462"/>
          </a:xfrm>
        </p:spPr>
        <p:txBody>
          <a:bodyPr/>
          <a:lstStyle/>
          <a:p>
            <a:r>
              <a:rPr lang="en-US" sz="3200" dirty="0" smtClean="0"/>
              <a:t>A running example: </a:t>
            </a:r>
            <a:br>
              <a:rPr lang="en-US" sz="3200" dirty="0" smtClean="0"/>
            </a:br>
            <a:r>
              <a:rPr lang="en-US" sz="3200" dirty="0" smtClean="0"/>
              <a:t>trajectories of cars in Milan</a:t>
            </a:r>
            <a:endParaRPr lang="en-US" sz="3200" dirty="0"/>
          </a:p>
        </p:txBody>
      </p:sp>
      <p:sp>
        <p:nvSpPr>
          <p:cNvPr id="3" name="Content Placeholder 2"/>
          <p:cNvSpPr>
            <a:spLocks noGrp="1"/>
          </p:cNvSpPr>
          <p:nvPr>
            <p:ph idx="1"/>
          </p:nvPr>
        </p:nvSpPr>
        <p:spPr>
          <a:xfrm>
            <a:off x="429127" y="1817360"/>
            <a:ext cx="4367462" cy="3757530"/>
          </a:xfrm>
        </p:spPr>
        <p:txBody>
          <a:bodyPr/>
          <a:lstStyle/>
          <a:p>
            <a:pPr>
              <a:spcBef>
                <a:spcPts val="600"/>
              </a:spcBef>
            </a:pPr>
            <a:r>
              <a:rPr lang="en-US" sz="1800" dirty="0" smtClean="0"/>
              <a:t>GPS-tracks of </a:t>
            </a:r>
            <a:r>
              <a:rPr lang="en-GB" sz="1800" dirty="0" smtClean="0"/>
              <a:t>17,241 cars </a:t>
            </a:r>
            <a:r>
              <a:rPr lang="en-US" sz="1800" dirty="0" smtClean="0"/>
              <a:t>in Milan, Italy</a:t>
            </a:r>
          </a:p>
          <a:p>
            <a:pPr>
              <a:spcBef>
                <a:spcPts val="600"/>
              </a:spcBef>
            </a:pPr>
            <a:r>
              <a:rPr lang="en-GB" sz="1800" dirty="0" smtClean="0"/>
              <a:t>Time period: </a:t>
            </a:r>
            <a:r>
              <a:rPr lang="de-DE" sz="1800" dirty="0"/>
              <a:t>April </a:t>
            </a:r>
            <a:r>
              <a:rPr lang="de-DE" sz="1800" dirty="0" smtClean="0"/>
              <a:t>01-07, 2007 (Sunday to Saturday)</a:t>
            </a:r>
            <a:endParaRPr lang="en-US" sz="1800" dirty="0" smtClean="0"/>
          </a:p>
          <a:p>
            <a:pPr>
              <a:spcBef>
                <a:spcPts val="600"/>
              </a:spcBef>
            </a:pPr>
            <a:r>
              <a:rPr lang="en-US" sz="1800" dirty="0" smtClean="0"/>
              <a:t>Received from </a:t>
            </a:r>
            <a:r>
              <a:rPr lang="en-GB" sz="1800" dirty="0" err="1" smtClean="0"/>
              <a:t>Octo</a:t>
            </a:r>
            <a:r>
              <a:rPr lang="en-GB" sz="1800" dirty="0" smtClean="0"/>
              <a:t> </a:t>
            </a:r>
            <a:r>
              <a:rPr lang="en-GB" sz="1800" dirty="0" err="1" smtClean="0"/>
              <a:t>Telematics</a:t>
            </a:r>
            <a:r>
              <a:rPr lang="en-GB" sz="1800" dirty="0" smtClean="0"/>
              <a:t> </a:t>
            </a:r>
            <a:r>
              <a:rPr lang="en-GB" sz="1800" u="sng" dirty="0" smtClean="0">
                <a:solidFill>
                  <a:srgbClr val="0000FF"/>
                </a:solidFill>
              </a:rPr>
              <a:t>www.octotelematics.com</a:t>
            </a:r>
            <a:r>
              <a:rPr lang="en-GB" sz="1800" u="sng" dirty="0" smtClean="0">
                <a:solidFill>
                  <a:schemeClr val="accent6">
                    <a:lumMod val="75000"/>
                  </a:schemeClr>
                </a:solidFill>
              </a:rPr>
              <a:t/>
            </a:r>
            <a:br>
              <a:rPr lang="en-GB" sz="1800" u="sng" dirty="0" smtClean="0">
                <a:solidFill>
                  <a:schemeClr val="accent6">
                    <a:lumMod val="75000"/>
                  </a:schemeClr>
                </a:solidFill>
              </a:rPr>
            </a:br>
            <a:r>
              <a:rPr lang="en-GB" sz="1800" dirty="0" smtClean="0"/>
              <a:t>special thanks to Tina Martino</a:t>
            </a:r>
          </a:p>
          <a:p>
            <a:pPr>
              <a:spcBef>
                <a:spcPts val="600"/>
              </a:spcBef>
            </a:pPr>
            <a:r>
              <a:rPr lang="en-GB" sz="1800" dirty="0" smtClean="0"/>
              <a:t>Data structure:</a:t>
            </a:r>
          </a:p>
          <a:p>
            <a:pPr lvl="1">
              <a:spcBef>
                <a:spcPts val="300"/>
              </a:spcBef>
            </a:pPr>
            <a:r>
              <a:rPr lang="en-GB" sz="1400" dirty="0" smtClean="0"/>
              <a:t>Anonymised car identifier</a:t>
            </a:r>
          </a:p>
          <a:p>
            <a:pPr lvl="1">
              <a:spcBef>
                <a:spcPts val="300"/>
              </a:spcBef>
            </a:pPr>
            <a:r>
              <a:rPr lang="en-GB" sz="1400" dirty="0" smtClean="0"/>
              <a:t>Date and time</a:t>
            </a:r>
          </a:p>
          <a:p>
            <a:pPr lvl="1">
              <a:spcBef>
                <a:spcPts val="300"/>
              </a:spcBef>
            </a:pPr>
            <a:r>
              <a:rPr lang="en-GB" sz="1400" dirty="0" smtClean="0"/>
              <a:t>Geographic coordinates</a:t>
            </a:r>
          </a:p>
          <a:p>
            <a:pPr lvl="1">
              <a:spcBef>
                <a:spcPts val="300"/>
              </a:spcBef>
            </a:pPr>
            <a:r>
              <a:rPr lang="en-GB" sz="1400" dirty="0" smtClean="0"/>
              <a:t>Speed</a:t>
            </a:r>
            <a:endParaRPr lang="en-US" sz="1400" dirty="0" smtClean="0"/>
          </a:p>
        </p:txBody>
      </p:sp>
      <p:pic>
        <p:nvPicPr>
          <p:cNvPr id="4" name="Picture 3" descr="01-trajectories.png"/>
          <p:cNvPicPr>
            <a:picLocks noChangeAspect="1"/>
          </p:cNvPicPr>
          <p:nvPr/>
        </p:nvPicPr>
        <p:blipFill>
          <a:blip r:embed="rId2" cstate="print"/>
          <a:stretch>
            <a:fillRect/>
          </a:stretch>
        </p:blipFill>
        <p:spPr>
          <a:xfrm>
            <a:off x="4804610" y="1633018"/>
            <a:ext cx="3857021" cy="4427838"/>
          </a:xfrm>
          <a:prstGeom prst="rect">
            <a:avLst/>
          </a:prstGeom>
        </p:spPr>
      </p:pic>
      <p:sp>
        <p:nvSpPr>
          <p:cNvPr id="5" name="TextBox 4"/>
          <p:cNvSpPr txBox="1"/>
          <p:nvPr/>
        </p:nvSpPr>
        <p:spPr>
          <a:xfrm>
            <a:off x="2212414" y="5409168"/>
            <a:ext cx="2584175" cy="830997"/>
          </a:xfrm>
          <a:prstGeom prst="rect">
            <a:avLst/>
          </a:prstGeom>
          <a:noFill/>
        </p:spPr>
        <p:txBody>
          <a:bodyPr wrap="square" rtlCol="0">
            <a:spAutoFit/>
          </a:bodyPr>
          <a:lstStyle/>
          <a:p>
            <a:r>
              <a:rPr lang="en-US" sz="1600" dirty="0" smtClean="0">
                <a:solidFill>
                  <a:schemeClr val="accent4">
                    <a:lumMod val="50000"/>
                  </a:schemeClr>
                </a:solidFill>
              </a:rPr>
              <a:t>The trajectories from one day are drawn on a map with 5% opacity</a:t>
            </a:r>
            <a:endParaRPr lang="en-US" sz="1600" dirty="0">
              <a:solidFill>
                <a:schemeClr val="accent4">
                  <a:lumMod val="50000"/>
                </a:schemeClr>
              </a:solidFill>
            </a:endParaRPr>
          </a:p>
        </p:txBody>
      </p:sp>
      <p:pic>
        <p:nvPicPr>
          <p:cNvPr id="2050" name="Picture 2" descr="Z:\temp\logo.png"/>
          <p:cNvPicPr>
            <a:picLocks noChangeAspect="1" noChangeArrowheads="1"/>
          </p:cNvPicPr>
          <p:nvPr/>
        </p:nvPicPr>
        <p:blipFill>
          <a:blip r:embed="rId3" cstate="print"/>
          <a:srcRect/>
          <a:stretch>
            <a:fillRect/>
          </a:stretch>
        </p:blipFill>
        <p:spPr bwMode="auto">
          <a:xfrm>
            <a:off x="6114145" y="470018"/>
            <a:ext cx="2628900" cy="647700"/>
          </a:xfrm>
          <a:prstGeom prst="rect">
            <a:avLst/>
          </a:prstGeom>
          <a:noFill/>
        </p:spPr>
      </p:pic>
      <p:sp>
        <p:nvSpPr>
          <p:cNvPr id="6" name="Slide Number Placeholder 5"/>
          <p:cNvSpPr>
            <a:spLocks noGrp="1"/>
          </p:cNvSpPr>
          <p:nvPr>
            <p:ph type="sldNum" sz="quarter" idx="12"/>
          </p:nvPr>
        </p:nvSpPr>
        <p:spPr/>
        <p:txBody>
          <a:bodyPr/>
          <a:lstStyle/>
          <a:p>
            <a:fld id="{FB8AE29E-CEF7-4D01-9252-1A41198295E8}" type="slidenum">
              <a:rPr lang="en-GB" noProof="0" smtClean="0"/>
              <a:pPr/>
              <a:t>32</a:t>
            </a:fld>
            <a:endParaRPr lang="en-GB" noProof="0" dirty="0"/>
          </a:p>
        </p:txBody>
      </p:sp>
    </p:spTree>
    <p:extLst>
      <p:ext uri="{BB962C8B-B14F-4D97-AF65-F5344CB8AC3E}">
        <p14:creationId xmlns:p14="http://schemas.microsoft.com/office/powerpoint/2010/main" val="4068163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Trajectories</a:t>
            </a:r>
            <a:endParaRPr lang="en-GB" dirty="0"/>
          </a:p>
        </p:txBody>
      </p:sp>
      <p:pic>
        <p:nvPicPr>
          <p:cNvPr id="187394" name="Picture 2"/>
          <p:cNvPicPr>
            <a:picLocks noChangeAspect="1" noChangeArrowheads="1"/>
          </p:cNvPicPr>
          <p:nvPr/>
        </p:nvPicPr>
        <p:blipFill>
          <a:blip r:embed="rId2" cstate="print"/>
          <a:srcRect/>
          <a:stretch>
            <a:fillRect/>
          </a:stretch>
        </p:blipFill>
        <p:spPr bwMode="auto">
          <a:xfrm>
            <a:off x="466519" y="1329625"/>
            <a:ext cx="4557143" cy="4964286"/>
          </a:xfrm>
          <a:prstGeom prst="rect">
            <a:avLst/>
          </a:prstGeom>
          <a:noFill/>
          <a:ln w="9525">
            <a:noFill/>
            <a:miter lim="800000"/>
            <a:headEnd/>
            <a:tailEnd/>
          </a:ln>
        </p:spPr>
      </p:pic>
      <p:pic>
        <p:nvPicPr>
          <p:cNvPr id="187396" name="Picture 4"/>
          <p:cNvPicPr>
            <a:picLocks noChangeAspect="1" noChangeArrowheads="1"/>
          </p:cNvPicPr>
          <p:nvPr/>
        </p:nvPicPr>
        <p:blipFill>
          <a:blip r:embed="rId3" cstate="print"/>
          <a:srcRect/>
          <a:stretch>
            <a:fillRect/>
          </a:stretch>
        </p:blipFill>
        <p:spPr bwMode="auto">
          <a:xfrm>
            <a:off x="6721935" y="674119"/>
            <a:ext cx="2062857" cy="2400000"/>
          </a:xfrm>
          <a:prstGeom prst="rect">
            <a:avLst/>
          </a:prstGeom>
          <a:noFill/>
          <a:ln w="9525">
            <a:noFill/>
            <a:miter lim="800000"/>
            <a:headEnd/>
            <a:tailEnd/>
          </a:ln>
        </p:spPr>
      </p:pic>
      <p:pic>
        <p:nvPicPr>
          <p:cNvPr id="187397" name="Picture 5"/>
          <p:cNvPicPr>
            <a:picLocks noChangeAspect="1" noChangeArrowheads="1"/>
          </p:cNvPicPr>
          <p:nvPr/>
        </p:nvPicPr>
        <p:blipFill>
          <a:blip r:embed="rId4" cstate="print"/>
          <a:srcRect/>
          <a:stretch>
            <a:fillRect/>
          </a:stretch>
        </p:blipFill>
        <p:spPr bwMode="auto">
          <a:xfrm>
            <a:off x="5199154" y="3165339"/>
            <a:ext cx="3785714" cy="3128572"/>
          </a:xfrm>
          <a:prstGeom prst="rect">
            <a:avLst/>
          </a:prstGeom>
          <a:noFill/>
          <a:ln w="9525">
            <a:noFill/>
            <a:miter lim="800000"/>
            <a:headEnd/>
            <a:tailEnd/>
          </a:ln>
        </p:spPr>
      </p:pic>
      <p:cxnSp>
        <p:nvCxnSpPr>
          <p:cNvPr id="8" name="Straight Arrow Connector 7"/>
          <p:cNvCxnSpPr/>
          <p:nvPr/>
        </p:nvCxnSpPr>
        <p:spPr bwMode="auto">
          <a:xfrm flipV="1">
            <a:off x="8970188" y="3159908"/>
            <a:ext cx="1" cy="3173950"/>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9" name="TextBox 8"/>
          <p:cNvSpPr txBox="1"/>
          <p:nvPr/>
        </p:nvSpPr>
        <p:spPr bwMode="auto">
          <a:xfrm>
            <a:off x="8705694" y="4116549"/>
            <a:ext cx="246221" cy="513818"/>
          </a:xfrm>
          <a:prstGeom prst="rect">
            <a:avLst/>
          </a:prstGeom>
          <a:noFill/>
          <a:ln w="9525">
            <a:noFill/>
            <a:miter lim="800000"/>
            <a:headEnd/>
            <a:tailEnd/>
          </a:ln>
        </p:spPr>
        <p:txBody>
          <a:bodyPr vert="vert270"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10" name="TextBox 9"/>
          <p:cNvSpPr txBox="1"/>
          <p:nvPr/>
        </p:nvSpPr>
        <p:spPr bwMode="auto">
          <a:xfrm>
            <a:off x="5199154" y="6128597"/>
            <a:ext cx="1892779" cy="246221"/>
          </a:xfrm>
          <a:prstGeom prst="rect">
            <a:avLst/>
          </a:prstGeom>
          <a:solidFill>
            <a:schemeClr val="bg1"/>
          </a:solid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Space-time cube</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33</a:t>
            </a:fld>
            <a:endParaRPr lang="en-GB" noProof="0" dirty="0"/>
          </a:p>
        </p:txBody>
      </p:sp>
    </p:spTree>
    <p:extLst>
      <p:ext uri="{BB962C8B-B14F-4D97-AF65-F5344CB8AC3E}">
        <p14:creationId xmlns:p14="http://schemas.microsoft.com/office/powerpoint/2010/main" val="2365922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events</a:t>
            </a:r>
            <a:endParaRPr lang="en-GB" dirty="0"/>
          </a:p>
        </p:txBody>
      </p:sp>
      <p:pic>
        <p:nvPicPr>
          <p:cNvPr id="183299" name="Picture 3"/>
          <p:cNvPicPr>
            <a:picLocks noChangeAspect="1" noChangeArrowheads="1"/>
          </p:cNvPicPr>
          <p:nvPr/>
        </p:nvPicPr>
        <p:blipFill>
          <a:blip r:embed="rId2" cstate="print"/>
          <a:srcRect/>
          <a:stretch>
            <a:fillRect/>
          </a:stretch>
        </p:blipFill>
        <p:spPr bwMode="auto">
          <a:xfrm>
            <a:off x="447408" y="1615382"/>
            <a:ext cx="2868285" cy="3272268"/>
          </a:xfrm>
          <a:prstGeom prst="rect">
            <a:avLst/>
          </a:prstGeom>
          <a:noFill/>
          <a:ln w="9525">
            <a:noFill/>
            <a:miter lim="800000"/>
            <a:headEnd/>
            <a:tailEnd/>
          </a:ln>
        </p:spPr>
      </p:pic>
      <p:pic>
        <p:nvPicPr>
          <p:cNvPr id="183300" name="Picture 4"/>
          <p:cNvPicPr>
            <a:picLocks noChangeAspect="1" noChangeArrowheads="1"/>
          </p:cNvPicPr>
          <p:nvPr/>
        </p:nvPicPr>
        <p:blipFill>
          <a:blip r:embed="rId3" cstate="print"/>
          <a:srcRect/>
          <a:stretch>
            <a:fillRect/>
          </a:stretch>
        </p:blipFill>
        <p:spPr bwMode="auto">
          <a:xfrm>
            <a:off x="3395270" y="2706192"/>
            <a:ext cx="5607143" cy="4042858"/>
          </a:xfrm>
          <a:prstGeom prst="rect">
            <a:avLst/>
          </a:prstGeom>
          <a:noFill/>
          <a:ln w="9525">
            <a:noFill/>
            <a:miter lim="800000"/>
            <a:headEnd/>
            <a:tailEnd/>
          </a:ln>
        </p:spPr>
      </p:pic>
      <p:pic>
        <p:nvPicPr>
          <p:cNvPr id="183298" name="Picture 2"/>
          <p:cNvPicPr>
            <a:picLocks noChangeAspect="1" noChangeArrowheads="1"/>
          </p:cNvPicPr>
          <p:nvPr/>
        </p:nvPicPr>
        <p:blipFill>
          <a:blip r:embed="rId4" cstate="print"/>
          <a:srcRect/>
          <a:stretch>
            <a:fillRect/>
          </a:stretch>
        </p:blipFill>
        <p:spPr bwMode="auto">
          <a:xfrm>
            <a:off x="4822391" y="355493"/>
            <a:ext cx="4129524" cy="2194286"/>
          </a:xfrm>
          <a:prstGeom prst="rect">
            <a:avLst/>
          </a:prstGeom>
          <a:noFill/>
          <a:ln w="9525">
            <a:noFill/>
            <a:miter lim="800000"/>
            <a:headEnd/>
            <a:tailEnd/>
          </a:ln>
        </p:spPr>
      </p:pic>
      <p:sp>
        <p:nvSpPr>
          <p:cNvPr id="6" name="Rectangle 5"/>
          <p:cNvSpPr/>
          <p:nvPr/>
        </p:nvSpPr>
        <p:spPr>
          <a:xfrm>
            <a:off x="447408" y="1182897"/>
            <a:ext cx="2061329" cy="338554"/>
          </a:xfrm>
          <a:prstGeom prst="rect">
            <a:avLst/>
          </a:prstGeom>
        </p:spPr>
        <p:txBody>
          <a:bodyPr wrap="square">
            <a:spAutoFit/>
          </a:bodyPr>
          <a:lstStyle/>
          <a:p>
            <a:pPr marL="0" lvl="1"/>
            <a:r>
              <a:rPr lang="en-GB" sz="1600" dirty="0" smtClean="0"/>
              <a:t>Example: </a:t>
            </a:r>
            <a:r>
              <a:rPr lang="en-GB" sz="1600" dirty="0" smtClean="0">
                <a:sym typeface="Symbol"/>
              </a:rPr>
              <a:t>car stops</a:t>
            </a:r>
            <a:endParaRPr lang="en-GB" sz="1600" dirty="0" smtClean="0"/>
          </a:p>
        </p:txBody>
      </p:sp>
      <p:cxnSp>
        <p:nvCxnSpPr>
          <p:cNvPr id="8" name="Straight Arrow Connector 7"/>
          <p:cNvCxnSpPr/>
          <p:nvPr/>
        </p:nvCxnSpPr>
        <p:spPr bwMode="auto">
          <a:xfrm flipV="1">
            <a:off x="8985302" y="2755162"/>
            <a:ext cx="0" cy="3891868"/>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9" name="TextBox 8"/>
          <p:cNvSpPr txBox="1"/>
          <p:nvPr/>
        </p:nvSpPr>
        <p:spPr bwMode="auto">
          <a:xfrm>
            <a:off x="8705694" y="4407877"/>
            <a:ext cx="246221" cy="520548"/>
          </a:xfrm>
          <a:prstGeom prst="rect">
            <a:avLst/>
          </a:prstGeom>
          <a:noFill/>
          <a:ln w="9525">
            <a:noFill/>
            <a:miter lim="800000"/>
            <a:headEnd/>
            <a:tailEnd/>
          </a:ln>
        </p:spPr>
        <p:txBody>
          <a:bodyPr vert="vert270"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time</a:t>
            </a:r>
          </a:p>
        </p:txBody>
      </p:sp>
      <p:sp>
        <p:nvSpPr>
          <p:cNvPr id="15" name="TextBox 14"/>
          <p:cNvSpPr txBox="1"/>
          <p:nvPr/>
        </p:nvSpPr>
        <p:spPr bwMode="auto">
          <a:xfrm>
            <a:off x="3423332" y="6435433"/>
            <a:ext cx="1630254" cy="246221"/>
          </a:xfrm>
          <a:prstGeom prst="rect">
            <a:avLst/>
          </a:prstGeom>
          <a:solidFill>
            <a:schemeClr val="bg1"/>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b="1" i="0" u="none" strike="noStrike" kern="0" cap="none" spc="0" normalizeH="0" baseline="0" noProof="0" dirty="0" smtClean="0">
                <a:ln>
                  <a:noFill/>
                </a:ln>
                <a:solidFill>
                  <a:schemeClr val="tx1"/>
                </a:solidFill>
                <a:effectLst/>
                <a:uLnTx/>
                <a:uFillTx/>
                <a:latin typeface="+mj-lt"/>
                <a:ea typeface="+mj-ea"/>
                <a:cs typeface="+mj-cs"/>
              </a:rPr>
              <a:t>Space-time cube</a:t>
            </a:r>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34</a:t>
            </a:fld>
            <a:endParaRPr lang="en-GB" noProof="0" dirty="0"/>
          </a:p>
        </p:txBody>
      </p:sp>
    </p:spTree>
    <p:extLst>
      <p:ext uri="{BB962C8B-B14F-4D97-AF65-F5344CB8AC3E}">
        <p14:creationId xmlns:p14="http://schemas.microsoft.com/office/powerpoint/2010/main" val="3181002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5904911" y="3246855"/>
            <a:ext cx="3078572" cy="2878572"/>
          </a:xfrm>
          <a:prstGeom prst="rect">
            <a:avLst/>
          </a:prstGeom>
          <a:noFill/>
          <a:ln w="9525">
            <a:noFill/>
            <a:miter lim="800000"/>
            <a:headEnd/>
            <a:tailEnd/>
          </a:ln>
        </p:spPr>
      </p:pic>
      <p:pic>
        <p:nvPicPr>
          <p:cNvPr id="185347" name="Picture 3"/>
          <p:cNvPicPr>
            <a:picLocks noChangeAspect="1" noChangeArrowheads="1"/>
          </p:cNvPicPr>
          <p:nvPr/>
        </p:nvPicPr>
        <p:blipFill>
          <a:blip r:embed="rId3" cstate="print"/>
          <a:srcRect/>
          <a:stretch>
            <a:fillRect/>
          </a:stretch>
        </p:blipFill>
        <p:spPr bwMode="auto">
          <a:xfrm>
            <a:off x="441968" y="2130600"/>
            <a:ext cx="5325714" cy="1958095"/>
          </a:xfrm>
          <a:prstGeom prst="rect">
            <a:avLst/>
          </a:prstGeom>
          <a:noFill/>
          <a:ln w="9525">
            <a:noFill/>
            <a:miter lim="800000"/>
            <a:headEnd/>
            <a:tailEnd/>
          </a:ln>
        </p:spPr>
      </p:pic>
      <p:pic>
        <p:nvPicPr>
          <p:cNvPr id="185348" name="Picture 4"/>
          <p:cNvPicPr>
            <a:picLocks noChangeAspect="1" noChangeArrowheads="1"/>
          </p:cNvPicPr>
          <p:nvPr/>
        </p:nvPicPr>
        <p:blipFill>
          <a:blip r:embed="rId4" cstate="print"/>
          <a:srcRect/>
          <a:stretch>
            <a:fillRect/>
          </a:stretch>
        </p:blipFill>
        <p:spPr bwMode="auto">
          <a:xfrm>
            <a:off x="3234659" y="4474129"/>
            <a:ext cx="1400000" cy="1506667"/>
          </a:xfrm>
          <a:prstGeom prst="rect">
            <a:avLst/>
          </a:prstGeom>
          <a:noFill/>
          <a:ln w="9525">
            <a:noFill/>
            <a:miter lim="800000"/>
            <a:headEnd/>
            <a:tailEnd/>
          </a:ln>
        </p:spPr>
      </p:pic>
      <p:pic>
        <p:nvPicPr>
          <p:cNvPr id="185350" name="Picture 6"/>
          <p:cNvPicPr>
            <a:picLocks noChangeAspect="1" noChangeArrowheads="1"/>
          </p:cNvPicPr>
          <p:nvPr/>
        </p:nvPicPr>
        <p:blipFill>
          <a:blip r:embed="rId5" cstate="print"/>
          <a:srcRect/>
          <a:stretch>
            <a:fillRect/>
          </a:stretch>
        </p:blipFill>
        <p:spPr bwMode="auto">
          <a:xfrm>
            <a:off x="4822299" y="5533724"/>
            <a:ext cx="1042857" cy="564286"/>
          </a:xfrm>
          <a:prstGeom prst="rect">
            <a:avLst/>
          </a:prstGeom>
          <a:noFill/>
          <a:ln w="9525">
            <a:noFill/>
            <a:miter lim="800000"/>
            <a:headEnd/>
            <a:tailEnd/>
          </a:ln>
        </p:spPr>
      </p:pic>
      <p:sp>
        <p:nvSpPr>
          <p:cNvPr id="12" name="TextBox 11"/>
          <p:cNvSpPr txBox="1"/>
          <p:nvPr/>
        </p:nvSpPr>
        <p:spPr bwMode="auto">
          <a:xfrm>
            <a:off x="408080" y="1807262"/>
            <a:ext cx="1166986"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i="0" u="none" strike="noStrike" kern="0" cap="none" spc="0" normalizeH="0" baseline="0" noProof="0" dirty="0" smtClean="0">
                <a:ln>
                  <a:noFill/>
                </a:ln>
                <a:solidFill>
                  <a:schemeClr val="tx1"/>
                </a:solidFill>
                <a:effectLst/>
                <a:uLnTx/>
                <a:uFillTx/>
                <a:latin typeface="+mj-lt"/>
                <a:ea typeface="+mj-ea"/>
                <a:cs typeface="+mj-cs"/>
              </a:rPr>
              <a:t>Time graph</a:t>
            </a:r>
          </a:p>
        </p:txBody>
      </p:sp>
      <p:sp>
        <p:nvSpPr>
          <p:cNvPr id="13" name="TextBox 12"/>
          <p:cNvSpPr txBox="1"/>
          <p:nvPr/>
        </p:nvSpPr>
        <p:spPr bwMode="auto">
          <a:xfrm>
            <a:off x="453424" y="4217953"/>
            <a:ext cx="3959881"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Each line represents the temporal variation of the attribute values in one place</a:t>
            </a:r>
          </a:p>
        </p:txBody>
      </p:sp>
      <p:sp>
        <p:nvSpPr>
          <p:cNvPr id="14" name="TextBox 13"/>
          <p:cNvSpPr txBox="1"/>
          <p:nvPr/>
        </p:nvSpPr>
        <p:spPr bwMode="auto">
          <a:xfrm>
            <a:off x="5918410" y="2930864"/>
            <a:ext cx="2436564"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i="0" u="none" strike="noStrike" kern="0" cap="none" spc="0" normalizeH="0" baseline="0" noProof="0" dirty="0" smtClean="0">
                <a:ln>
                  <a:noFill/>
                </a:ln>
                <a:solidFill>
                  <a:schemeClr val="tx1"/>
                </a:solidFill>
                <a:effectLst/>
                <a:uLnTx/>
                <a:uFillTx/>
                <a:latin typeface="+mj-lt"/>
                <a:ea typeface="+mj-ea"/>
                <a:cs typeface="+mj-cs"/>
              </a:rPr>
              <a:t>Map with time diagrams</a:t>
            </a:r>
          </a:p>
        </p:txBody>
      </p:sp>
      <p:cxnSp>
        <p:nvCxnSpPr>
          <p:cNvPr id="16" name="Straight Arrow Connector 15"/>
          <p:cNvCxnSpPr/>
          <p:nvPr/>
        </p:nvCxnSpPr>
        <p:spPr bwMode="auto">
          <a:xfrm>
            <a:off x="5403273" y="3681405"/>
            <a:ext cx="1880122" cy="868729"/>
          </a:xfrm>
          <a:prstGeom prst="straightConnector1">
            <a:avLst/>
          </a:prstGeom>
          <a:noFill/>
          <a:ln w="12700" cap="flat" cmpd="sng" algn="ctr">
            <a:solidFill>
              <a:srgbClr val="FFFF00"/>
            </a:solidFill>
            <a:prstDash val="solid"/>
            <a:round/>
            <a:headEnd type="triangle" w="med" len="lg"/>
            <a:tailEnd type="triangle" w="med" len="lg"/>
          </a:ln>
          <a:effectLst/>
        </p:spPr>
      </p:cxnSp>
      <p:sp>
        <p:nvSpPr>
          <p:cNvPr id="5" name="Title 4"/>
          <p:cNvSpPr>
            <a:spLocks noGrp="1"/>
          </p:cNvSpPr>
          <p:nvPr>
            <p:ph type="title"/>
          </p:nvPr>
        </p:nvSpPr>
        <p:spPr/>
        <p:txBody>
          <a:bodyPr/>
          <a:lstStyle/>
          <a:p>
            <a:r>
              <a:rPr lang="en-GB" dirty="0"/>
              <a:t>Spatial </a:t>
            </a:r>
            <a:r>
              <a:rPr lang="en-GB" dirty="0" smtClean="0"/>
              <a:t>time series</a:t>
            </a:r>
            <a:endParaRPr lang="en-GB" dirty="0"/>
          </a:p>
        </p:txBody>
      </p:sp>
      <p:sp>
        <p:nvSpPr>
          <p:cNvPr id="11" name="Rectangle 10"/>
          <p:cNvSpPr/>
          <p:nvPr/>
        </p:nvSpPr>
        <p:spPr>
          <a:xfrm>
            <a:off x="405518" y="1349400"/>
            <a:ext cx="8285259" cy="338554"/>
          </a:xfrm>
          <a:prstGeom prst="rect">
            <a:avLst/>
          </a:prstGeom>
        </p:spPr>
        <p:txBody>
          <a:bodyPr wrap="square">
            <a:spAutoFit/>
          </a:bodyPr>
          <a:lstStyle/>
          <a:p>
            <a:r>
              <a:rPr lang="en-GB" sz="1600" dirty="0" smtClean="0"/>
              <a:t>Example: number of cars that visited regions of Milan in different hours of a day</a:t>
            </a:r>
            <a:endParaRPr lang="en-GB" sz="1600" dirty="0"/>
          </a:p>
        </p:txBody>
      </p:sp>
      <p:sp>
        <p:nvSpPr>
          <p:cNvPr id="2" name="Slide Number Placeholder 1"/>
          <p:cNvSpPr>
            <a:spLocks noGrp="1"/>
          </p:cNvSpPr>
          <p:nvPr>
            <p:ph type="sldNum" sz="quarter" idx="12"/>
          </p:nvPr>
        </p:nvSpPr>
        <p:spPr/>
        <p:txBody>
          <a:bodyPr/>
          <a:lstStyle/>
          <a:p>
            <a:fld id="{FB8AE29E-CEF7-4D01-9252-1A41198295E8}" type="slidenum">
              <a:rPr lang="en-GB" noProof="0" smtClean="0"/>
              <a:pPr/>
              <a:t>35</a:t>
            </a:fld>
            <a:endParaRPr lang="en-GB" noProof="0" dirty="0"/>
          </a:p>
        </p:txBody>
      </p:sp>
    </p:spTree>
    <p:extLst>
      <p:ext uri="{BB962C8B-B14F-4D97-AF65-F5344CB8AC3E}">
        <p14:creationId xmlns:p14="http://schemas.microsoft.com/office/powerpoint/2010/main" val="30254955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Spatial time series</a:t>
            </a:r>
            <a:endParaRPr lang="en-GB" dirty="0"/>
          </a:p>
        </p:txBody>
      </p:sp>
      <p:sp>
        <p:nvSpPr>
          <p:cNvPr id="12" name="Text Placeholder 11"/>
          <p:cNvSpPr>
            <a:spLocks noGrp="1"/>
          </p:cNvSpPr>
          <p:nvPr>
            <p:ph type="body" sz="quarter" idx="4294967295"/>
          </p:nvPr>
        </p:nvSpPr>
        <p:spPr>
          <a:xfrm>
            <a:off x="356461" y="1239171"/>
            <a:ext cx="6575785" cy="504825"/>
          </a:xfrm>
        </p:spPr>
        <p:txBody>
          <a:bodyPr>
            <a:normAutofit/>
          </a:bodyPr>
          <a:lstStyle/>
          <a:p>
            <a:r>
              <a:rPr lang="en-GB" sz="2000" dirty="0" smtClean="0"/>
              <a:t>viewed as a temporal sequence of spatial situations</a:t>
            </a:r>
            <a:endParaRPr lang="en-GB" sz="2000" dirty="0"/>
          </a:p>
        </p:txBody>
      </p:sp>
      <p:pic>
        <p:nvPicPr>
          <p:cNvPr id="186372" name="Picture 4"/>
          <p:cNvPicPr>
            <a:picLocks noChangeAspect="1" noChangeArrowheads="1"/>
          </p:cNvPicPr>
          <p:nvPr/>
        </p:nvPicPr>
        <p:blipFill>
          <a:blip r:embed="rId2" cstate="print"/>
          <a:srcRect/>
          <a:stretch>
            <a:fillRect/>
          </a:stretch>
        </p:blipFill>
        <p:spPr bwMode="auto">
          <a:xfrm>
            <a:off x="105798" y="2693052"/>
            <a:ext cx="8964001" cy="4052571"/>
          </a:xfrm>
          <a:prstGeom prst="rect">
            <a:avLst/>
          </a:prstGeom>
          <a:noFill/>
          <a:ln w="9525">
            <a:noFill/>
            <a:miter lim="800000"/>
            <a:headEnd/>
            <a:tailEnd/>
          </a:ln>
        </p:spPr>
      </p:pic>
      <p:pic>
        <p:nvPicPr>
          <p:cNvPr id="11" name="Picture 10" descr="ts_animation.gif"/>
          <p:cNvPicPr>
            <a:picLocks noChangeAspect="1"/>
          </p:cNvPicPr>
          <p:nvPr/>
        </p:nvPicPr>
        <p:blipFill>
          <a:blip r:embed="rId3" cstate="print"/>
          <a:stretch>
            <a:fillRect/>
          </a:stretch>
        </p:blipFill>
        <p:spPr>
          <a:xfrm>
            <a:off x="6744095" y="120912"/>
            <a:ext cx="2333625" cy="2533650"/>
          </a:xfrm>
          <a:prstGeom prst="rect">
            <a:avLst/>
          </a:prstGeom>
        </p:spPr>
      </p:pic>
      <p:sp>
        <p:nvSpPr>
          <p:cNvPr id="6" name="TextBox 5"/>
          <p:cNvSpPr txBox="1"/>
          <p:nvPr/>
        </p:nvSpPr>
        <p:spPr bwMode="auto">
          <a:xfrm>
            <a:off x="356461" y="1716551"/>
            <a:ext cx="6174089" cy="86177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Numbers of cars in the regions in different hours are represented by proportional sizes of the circle symbols. A sequence of spatial situations may be visualised</a:t>
            </a:r>
            <a:r>
              <a:rPr kumimoji="0" lang="en-GB" sz="1400" i="0" u="none" strike="noStrike" kern="0" cap="none" spc="0" normalizeH="0" noProof="0" dirty="0" smtClean="0">
                <a:ln>
                  <a:noFill/>
                </a:ln>
                <a:solidFill>
                  <a:schemeClr val="tx1"/>
                </a:solidFill>
                <a:effectLst/>
                <a:uLnTx/>
                <a:uFillTx/>
                <a:latin typeface="+mj-lt"/>
                <a:ea typeface="+mj-ea"/>
                <a:cs typeface="+mj-cs"/>
              </a:rPr>
              <a:t> using an animated map (right) or multiple maps each showing one time moment or interval (below).</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36</a:t>
            </a:fld>
            <a:endParaRPr lang="en-GB" noProof="0" dirty="0"/>
          </a:p>
        </p:txBody>
      </p:sp>
    </p:spTree>
    <p:extLst>
      <p:ext uri="{BB962C8B-B14F-4D97-AF65-F5344CB8AC3E}">
        <p14:creationId xmlns:p14="http://schemas.microsoft.com/office/powerpoint/2010/main" val="1951830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Flows</a:t>
            </a:r>
            <a:endParaRPr lang="en-GB" dirty="0"/>
          </a:p>
        </p:txBody>
      </p:sp>
      <p:pic>
        <p:nvPicPr>
          <p:cNvPr id="5" name="Picture 4" descr="map_anim_flows.gif"/>
          <p:cNvPicPr>
            <a:picLocks noChangeAspect="1"/>
          </p:cNvPicPr>
          <p:nvPr/>
        </p:nvPicPr>
        <p:blipFill>
          <a:blip r:embed="rId2" cstate="print"/>
          <a:stretch>
            <a:fillRect/>
          </a:stretch>
        </p:blipFill>
        <p:spPr>
          <a:xfrm>
            <a:off x="356461" y="1258650"/>
            <a:ext cx="3333750" cy="3619500"/>
          </a:xfrm>
          <a:prstGeom prst="rect">
            <a:avLst/>
          </a:prstGeom>
        </p:spPr>
      </p:pic>
      <p:sp>
        <p:nvSpPr>
          <p:cNvPr id="6" name="TextBox 5"/>
          <p:cNvSpPr txBox="1"/>
          <p:nvPr/>
        </p:nvSpPr>
        <p:spPr bwMode="auto">
          <a:xfrm>
            <a:off x="3944766" y="627288"/>
            <a:ext cx="4936421" cy="403717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b="1" i="0" u="none" strike="noStrike" kern="0" cap="none" spc="0" normalizeH="0" baseline="0" noProof="0" dirty="0" smtClean="0">
                <a:ln>
                  <a:noFill/>
                </a:ln>
                <a:solidFill>
                  <a:schemeClr val="tx1"/>
                </a:solidFill>
                <a:effectLst/>
                <a:uLnTx/>
                <a:uFillTx/>
                <a:latin typeface="+mj-lt"/>
                <a:ea typeface="+mj-ea"/>
                <a:cs typeface="+mj-cs"/>
              </a:rPr>
              <a:t>Link</a:t>
            </a:r>
            <a:r>
              <a:rPr kumimoji="0" lang="en-GB" sz="1400" i="0" u="none" strike="noStrike" kern="0" cap="none" spc="0" normalizeH="0" baseline="0" noProof="0" dirty="0" smtClean="0">
                <a:ln>
                  <a:noFill/>
                </a:ln>
                <a:solidFill>
                  <a:schemeClr val="tx1"/>
                </a:solidFill>
                <a:effectLst/>
                <a:uLnTx/>
                <a:uFillTx/>
                <a:latin typeface="+mj-lt"/>
                <a:ea typeface="+mj-ea"/>
                <a:cs typeface="+mj-cs"/>
              </a:rPr>
              <a:t> </a:t>
            </a:r>
            <a:r>
              <a:rPr kumimoji="0" lang="en-GB" sz="1400" i="1" u="none" strike="noStrike" kern="0" cap="none" spc="0" normalizeH="0" baseline="0" noProof="0" dirty="0" smtClean="0">
                <a:ln>
                  <a:noFill/>
                </a:ln>
                <a:solidFill>
                  <a:schemeClr val="tx1"/>
                </a:solidFill>
                <a:effectLst/>
                <a:uLnTx/>
                <a:uFillTx/>
                <a:latin typeface="+mj-lt"/>
                <a:ea typeface="+mj-ea"/>
                <a:cs typeface="+mj-cs"/>
              </a:rPr>
              <a:t>(short for ‘spatial link’)</a:t>
            </a:r>
            <a:r>
              <a:rPr kumimoji="0" lang="en-GB" sz="1400" i="0" u="none" strike="noStrike" kern="0" cap="none" spc="0" normalizeH="0" baseline="0" noProof="0" dirty="0" smtClean="0">
                <a:ln>
                  <a:noFill/>
                </a:ln>
                <a:solidFill>
                  <a:schemeClr val="tx1"/>
                </a:solidFill>
                <a:effectLst/>
                <a:uLnTx/>
                <a:uFillTx/>
                <a:latin typeface="+mj-lt"/>
                <a:ea typeface="+mj-ea"/>
                <a:cs typeface="+mj-cs"/>
              </a:rPr>
              <a:t>::= a spatial object representing directed relation, such as movement, between</a:t>
            </a:r>
            <a:r>
              <a:rPr kumimoji="0" lang="en-GB" sz="1400" i="0" u="none" strike="noStrike" kern="0" cap="none" spc="0" normalizeH="0" noProof="0" dirty="0" smtClean="0">
                <a:ln>
                  <a:noFill/>
                </a:ln>
                <a:solidFill>
                  <a:schemeClr val="tx1"/>
                </a:solidFill>
                <a:effectLst/>
                <a:uLnTx/>
                <a:uFillTx/>
                <a:latin typeface="+mj-lt"/>
                <a:ea typeface="+mj-ea"/>
                <a:cs typeface="+mj-cs"/>
              </a:rPr>
              <a:t> 2 locations.</a:t>
            </a:r>
          </a:p>
          <a:p>
            <a:pPr marL="0" marR="0" indent="0" algn="l" defTabSz="914400" rtl="0" eaLnBrk="0" fontAlgn="base" latinLnBrk="0" hangingPunct="0">
              <a:lnSpc>
                <a:spcPct val="100000"/>
              </a:lnSpc>
              <a:spcBef>
                <a:spcPts val="600"/>
              </a:spcBef>
              <a:spcAft>
                <a:spcPct val="0"/>
              </a:spcAft>
              <a:buClrTx/>
              <a:buSzTx/>
              <a:buFontTx/>
              <a:buNone/>
              <a:tabLst/>
            </a:pPr>
            <a:r>
              <a:rPr lang="en-GB" sz="1400" kern="0" baseline="0" dirty="0" smtClean="0">
                <a:latin typeface="+mj-lt"/>
                <a:ea typeface="+mj-ea"/>
                <a:cs typeface="+mj-cs"/>
              </a:rPr>
              <a:t>A link</a:t>
            </a:r>
            <a:r>
              <a:rPr lang="en-GB" sz="1400" kern="0" dirty="0" smtClean="0">
                <a:latin typeface="+mj-lt"/>
                <a:ea typeface="+mj-ea"/>
                <a:cs typeface="+mj-cs"/>
              </a:rPr>
              <a:t> is s</a:t>
            </a:r>
            <a:r>
              <a:rPr lang="en-GB" sz="1400" kern="0" baseline="0" dirty="0" smtClean="0">
                <a:latin typeface="+mj-lt"/>
                <a:ea typeface="+mj-ea"/>
                <a:cs typeface="+mj-cs"/>
              </a:rPr>
              <a:t>pecified</a:t>
            </a:r>
            <a:r>
              <a:rPr lang="en-GB" sz="1400" kern="0" dirty="0" smtClean="0">
                <a:latin typeface="+mj-lt"/>
                <a:ea typeface="+mj-ea"/>
                <a:cs typeface="+mj-cs"/>
              </a:rPr>
              <a:t> by a pair (origin place, destination place).</a:t>
            </a:r>
          </a:p>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Links may have attributes such as number of moving objects, number of transitions, movement speed, ...</a:t>
            </a:r>
          </a:p>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Links with attributes describing collective </a:t>
            </a:r>
            <a:br>
              <a:rPr lang="en-GB" sz="1400" kern="0" dirty="0" smtClean="0">
                <a:latin typeface="+mj-lt"/>
                <a:ea typeface="+mj-ea"/>
                <a:cs typeface="+mj-cs"/>
              </a:rPr>
            </a:br>
            <a:r>
              <a:rPr lang="en-GB" sz="1400" kern="0" dirty="0" smtClean="0">
                <a:latin typeface="+mj-lt"/>
                <a:ea typeface="+mj-ea"/>
                <a:cs typeface="+mj-cs"/>
              </a:rPr>
              <a:t>movements are called </a:t>
            </a:r>
            <a:r>
              <a:rPr lang="en-GB" sz="1400" b="1" kern="0" dirty="0" smtClean="0">
                <a:latin typeface="+mj-lt"/>
                <a:ea typeface="+mj-ea"/>
                <a:cs typeface="+mj-cs"/>
              </a:rPr>
              <a:t>flows</a:t>
            </a:r>
            <a:r>
              <a:rPr lang="en-GB" sz="1400" kern="0" dirty="0" smtClean="0">
                <a:latin typeface="+mj-lt"/>
                <a:ea typeface="+mj-ea"/>
                <a:cs typeface="+mj-cs"/>
              </a:rPr>
              <a:t>.</a:t>
            </a:r>
          </a:p>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Flows may be represented on a map by </a:t>
            </a:r>
            <a:br>
              <a:rPr lang="en-GB" sz="1400" kern="0" dirty="0" smtClean="0">
                <a:latin typeface="+mj-lt"/>
                <a:ea typeface="+mj-ea"/>
                <a:cs typeface="+mj-cs"/>
              </a:rPr>
            </a:br>
            <a:r>
              <a:rPr lang="en-GB" sz="1400" kern="0" dirty="0" smtClean="0">
                <a:latin typeface="+mj-lt"/>
                <a:ea typeface="+mj-ea"/>
                <a:cs typeface="+mj-cs"/>
              </a:rPr>
              <a:t>half-arrow symbols with widths proportional </a:t>
            </a:r>
            <a:br>
              <a:rPr lang="en-GB" sz="1400" kern="0" dirty="0" smtClean="0">
                <a:latin typeface="+mj-lt"/>
                <a:ea typeface="+mj-ea"/>
                <a:cs typeface="+mj-cs"/>
              </a:rPr>
            </a:br>
            <a:r>
              <a:rPr lang="en-GB" sz="1400" kern="0" dirty="0" smtClean="0">
                <a:latin typeface="+mj-lt"/>
                <a:ea typeface="+mj-ea"/>
                <a:cs typeface="+mj-cs"/>
              </a:rPr>
              <a:t>to numeric attribute values.</a:t>
            </a:r>
          </a:p>
          <a:p>
            <a:pPr marL="0" marR="0" indent="0" algn="l" defTabSz="914400" rtl="0" eaLnBrk="0" fontAlgn="base" latinLnBrk="0" hangingPunct="0">
              <a:lnSpc>
                <a:spcPct val="100000"/>
              </a:lnSpc>
              <a:spcBef>
                <a:spcPts val="600"/>
              </a:spcBef>
              <a:spcAft>
                <a:spcPct val="0"/>
              </a:spcAft>
              <a:buClrTx/>
              <a:buSzTx/>
              <a:buFontTx/>
              <a:buNone/>
              <a:tabLst/>
            </a:pPr>
            <a:r>
              <a:rPr lang="en-GB" sz="1400" b="1" kern="0" dirty="0" smtClean="0">
                <a:latin typeface="+mj-lt"/>
                <a:ea typeface="+mj-ea"/>
                <a:cs typeface="+mj-cs"/>
              </a:rPr>
              <a:t>Spatial time series of flows</a:t>
            </a:r>
            <a:r>
              <a:rPr lang="en-GB" sz="1400" kern="0" dirty="0" smtClean="0">
                <a:latin typeface="+mj-lt"/>
                <a:ea typeface="+mj-ea"/>
                <a:cs typeface="+mj-cs"/>
              </a:rPr>
              <a:t>::= attribute values of the links in different time moments or intervals:</a:t>
            </a:r>
          </a:p>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((origin, destination), time) </a:t>
            </a:r>
            <a:r>
              <a:rPr lang="en-GB" sz="1400" kern="0" dirty="0" smtClean="0">
                <a:latin typeface="+mj-lt"/>
                <a:ea typeface="+mj-ea"/>
                <a:cs typeface="+mj-cs"/>
                <a:sym typeface="Symbol"/>
              </a:rPr>
              <a:t></a:t>
            </a:r>
            <a:br>
              <a:rPr lang="en-GB" sz="1400" kern="0" dirty="0" smtClean="0">
                <a:latin typeface="+mj-lt"/>
                <a:ea typeface="+mj-ea"/>
                <a:cs typeface="+mj-cs"/>
                <a:sym typeface="Symbol"/>
              </a:rPr>
            </a:br>
            <a:r>
              <a:rPr lang="en-GB" sz="1400" kern="0" dirty="0" smtClean="0">
                <a:latin typeface="+mj-lt"/>
                <a:ea typeface="+mj-ea"/>
                <a:cs typeface="+mj-cs"/>
                <a:sym typeface="Symbol"/>
              </a:rPr>
              <a:t>	object count, transition count, speed, ...</a:t>
            </a:r>
            <a:endParaRPr kumimoji="0" lang="en-GB" sz="1400" i="0" u="none" strike="noStrike" kern="0" cap="none" spc="0" normalizeH="0" baseline="0" noProof="0" dirty="0" smtClean="0">
              <a:ln>
                <a:noFill/>
              </a:ln>
              <a:solidFill>
                <a:schemeClr val="tx1"/>
              </a:solidFill>
              <a:effectLst/>
              <a:uLnTx/>
              <a:uFillTx/>
              <a:latin typeface="+mj-lt"/>
              <a:ea typeface="+mj-ea"/>
              <a:cs typeface="+mj-cs"/>
            </a:endParaRPr>
          </a:p>
        </p:txBody>
      </p:sp>
      <p:pic>
        <p:nvPicPr>
          <p:cNvPr id="7" name="Picture 5"/>
          <p:cNvPicPr>
            <a:picLocks noChangeAspect="1" noChangeArrowheads="1"/>
          </p:cNvPicPr>
          <p:nvPr/>
        </p:nvPicPr>
        <p:blipFill>
          <a:blip r:embed="rId3" cstate="print"/>
          <a:srcRect/>
          <a:stretch>
            <a:fillRect/>
          </a:stretch>
        </p:blipFill>
        <p:spPr bwMode="auto">
          <a:xfrm>
            <a:off x="462073" y="5297864"/>
            <a:ext cx="3409524" cy="1295238"/>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118220" y="5078627"/>
            <a:ext cx="3724275" cy="1514475"/>
          </a:xfrm>
          <a:prstGeom prst="rect">
            <a:avLst/>
          </a:prstGeom>
          <a:noFill/>
          <a:ln w="9525">
            <a:noFill/>
            <a:miter lim="800000"/>
            <a:headEnd/>
            <a:tailEnd/>
          </a:ln>
        </p:spPr>
      </p:pic>
      <p:pic>
        <p:nvPicPr>
          <p:cNvPr id="3" name="Picture 2"/>
          <p:cNvPicPr>
            <a:picLocks noChangeAspect="1" noChangeArrowheads="1"/>
          </p:cNvPicPr>
          <p:nvPr/>
        </p:nvPicPr>
        <p:blipFill>
          <a:blip r:embed="rId5" cstate="print"/>
          <a:srcRect/>
          <a:stretch>
            <a:fillRect/>
          </a:stretch>
        </p:blipFill>
        <p:spPr bwMode="auto">
          <a:xfrm>
            <a:off x="3944766" y="4398704"/>
            <a:ext cx="757143" cy="557143"/>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5721411" y="4488369"/>
            <a:ext cx="735714" cy="428572"/>
          </a:xfrm>
          <a:prstGeom prst="rect">
            <a:avLst/>
          </a:prstGeom>
          <a:noFill/>
          <a:ln w="9525">
            <a:noFill/>
            <a:miter lim="800000"/>
            <a:headEnd/>
            <a:tailEnd/>
          </a:ln>
        </p:spPr>
      </p:pic>
      <p:sp>
        <p:nvSpPr>
          <p:cNvPr id="11" name="TextBox 10"/>
          <p:cNvSpPr txBox="1"/>
          <p:nvPr/>
        </p:nvSpPr>
        <p:spPr bwMode="auto">
          <a:xfrm>
            <a:off x="4768778" y="4479540"/>
            <a:ext cx="816159" cy="46166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000" i="0" u="none" strike="noStrike" kern="0" cap="none" spc="0" normalizeH="0" baseline="0" noProof="0" dirty="0" smtClean="0">
                <a:ln>
                  <a:noFill/>
                </a:ln>
                <a:solidFill>
                  <a:schemeClr val="tx1"/>
                </a:solidFill>
                <a:effectLst/>
                <a:uLnTx/>
                <a:uFillTx/>
                <a:latin typeface="+mj-lt"/>
                <a:ea typeface="+mj-ea"/>
                <a:cs typeface="+mj-cs"/>
              </a:rPr>
              <a:t>equal flows in two opposite directions</a:t>
            </a:r>
          </a:p>
        </p:txBody>
      </p:sp>
      <p:sp>
        <p:nvSpPr>
          <p:cNvPr id="12" name="TextBox 11"/>
          <p:cNvSpPr txBox="1"/>
          <p:nvPr/>
        </p:nvSpPr>
        <p:spPr bwMode="auto">
          <a:xfrm>
            <a:off x="6514216" y="4398704"/>
            <a:ext cx="860241" cy="683885"/>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000" i="0" u="none" strike="noStrike" kern="0" cap="none" spc="0" normalizeH="0" baseline="0" noProof="0" dirty="0" smtClean="0">
                <a:ln>
                  <a:noFill/>
                </a:ln>
                <a:solidFill>
                  <a:schemeClr val="tx1"/>
                </a:solidFill>
                <a:effectLst/>
                <a:uLnTx/>
                <a:uFillTx/>
                <a:latin typeface="+mj-lt"/>
                <a:ea typeface="+mj-ea"/>
                <a:cs typeface="+mj-cs"/>
              </a:rPr>
              <a:t>unequal flows in two opposite directions</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37</a:t>
            </a:fld>
            <a:endParaRPr lang="en-GB" noProof="0" dirty="0"/>
          </a:p>
        </p:txBody>
      </p:sp>
    </p:spTree>
    <p:extLst>
      <p:ext uri="{BB962C8B-B14F-4D97-AF65-F5344CB8AC3E}">
        <p14:creationId xmlns:p14="http://schemas.microsoft.com/office/powerpoint/2010/main" val="21743998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flow symbols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38</a:t>
            </a:fld>
            <a:endParaRPr lang="en-GB" noProof="0" dirty="0"/>
          </a:p>
        </p:txBody>
      </p:sp>
      <p:sp>
        <p:nvSpPr>
          <p:cNvPr id="4" name="Right Arrow 3"/>
          <p:cNvSpPr/>
          <p:nvPr/>
        </p:nvSpPr>
        <p:spPr>
          <a:xfrm>
            <a:off x="705394" y="1564005"/>
            <a:ext cx="966652" cy="600891"/>
          </a:xfrm>
          <a:prstGeom prst="rightArrow">
            <a:avLst/>
          </a:prstGeom>
          <a:solidFill>
            <a:schemeClr val="accent1"/>
          </a:solid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055223" y="1564005"/>
            <a:ext cx="6635931" cy="923330"/>
          </a:xfrm>
          <a:prstGeom prst="rect">
            <a:avLst/>
          </a:prstGeom>
          <a:noFill/>
        </p:spPr>
        <p:txBody>
          <a:bodyPr wrap="square" rtlCol="0">
            <a:spAutoFit/>
          </a:bodyPr>
          <a:lstStyle/>
          <a:p>
            <a:r>
              <a:rPr lang="en-GB" dirty="0" smtClean="0"/>
              <a:t>Arrow: shows the movement direction; </a:t>
            </a:r>
            <a:br>
              <a:rPr lang="en-GB" dirty="0" smtClean="0"/>
            </a:br>
            <a:r>
              <a:rPr lang="en-GB" dirty="0" smtClean="0"/>
              <a:t>the width can represent a numeric attribute, such as the number of moving objects or the count of moves.</a:t>
            </a:r>
          </a:p>
        </p:txBody>
      </p:sp>
      <p:sp>
        <p:nvSpPr>
          <p:cNvPr id="6" name="TextBox 5"/>
          <p:cNvSpPr txBox="1"/>
          <p:nvPr/>
        </p:nvSpPr>
        <p:spPr>
          <a:xfrm>
            <a:off x="705394" y="2844165"/>
            <a:ext cx="7670690" cy="723275"/>
          </a:xfrm>
          <a:prstGeom prst="rect">
            <a:avLst/>
          </a:prstGeom>
          <a:noFill/>
        </p:spPr>
        <p:txBody>
          <a:bodyPr wrap="none" rtlCol="0">
            <a:spAutoFit/>
          </a:bodyPr>
          <a:lstStyle/>
          <a:p>
            <a:r>
              <a:rPr lang="en-GB" dirty="0" smtClean="0"/>
              <a:t>Problem: it is hard to represent movements in two opposite directions.</a:t>
            </a:r>
          </a:p>
          <a:p>
            <a:pPr>
              <a:spcBef>
                <a:spcPts val="600"/>
              </a:spcBef>
            </a:pPr>
            <a:r>
              <a:rPr lang="en-GB" dirty="0" smtClean="0"/>
              <a:t>Solution: use halves of arrows!</a:t>
            </a:r>
            <a:endParaRPr lang="en-GB" dirty="0"/>
          </a:p>
        </p:txBody>
      </p:sp>
      <p:grpSp>
        <p:nvGrpSpPr>
          <p:cNvPr id="28" name="Group 27"/>
          <p:cNvGrpSpPr/>
          <p:nvPr/>
        </p:nvGrpSpPr>
        <p:grpSpPr>
          <a:xfrm>
            <a:off x="679890" y="3756386"/>
            <a:ext cx="992972" cy="600891"/>
            <a:chOff x="679890" y="3756386"/>
            <a:chExt cx="992972" cy="600891"/>
          </a:xfrm>
        </p:grpSpPr>
        <p:sp>
          <p:nvSpPr>
            <p:cNvPr id="7" name="Right Arrow 6"/>
            <p:cNvSpPr/>
            <p:nvPr/>
          </p:nvSpPr>
          <p:spPr>
            <a:xfrm>
              <a:off x="705394" y="3756386"/>
              <a:ext cx="966652" cy="600891"/>
            </a:xfrm>
            <a:prstGeom prst="rightArrow">
              <a:avLst/>
            </a:prstGeom>
            <a:solidFill>
              <a:schemeClr val="accent1"/>
            </a:solid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79890" y="3756387"/>
              <a:ext cx="992972" cy="300444"/>
            </a:xfrm>
            <a:prstGeom prst="rect">
              <a:avLst/>
            </a:prstGeom>
            <a:solidFill>
              <a:schemeClr val="bg1"/>
            </a:solid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p:cNvGrpSpPr/>
          <p:nvPr/>
        </p:nvGrpSpPr>
        <p:grpSpPr>
          <a:xfrm>
            <a:off x="4811480" y="3756383"/>
            <a:ext cx="983447" cy="600891"/>
            <a:chOff x="4811480" y="4204058"/>
            <a:chExt cx="983447" cy="600891"/>
          </a:xfrm>
        </p:grpSpPr>
        <p:sp>
          <p:nvSpPr>
            <p:cNvPr id="9" name="Right Arrow 8"/>
            <p:cNvSpPr/>
            <p:nvPr/>
          </p:nvSpPr>
          <p:spPr>
            <a:xfrm flipH="1">
              <a:off x="4819567" y="4204058"/>
              <a:ext cx="966652" cy="600891"/>
            </a:xfrm>
            <a:prstGeom prst="rightArrow">
              <a:avLst/>
            </a:prstGeom>
            <a:solidFill>
              <a:schemeClr val="accent1"/>
            </a:solid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flipH="1">
              <a:off x="4811480" y="4504502"/>
              <a:ext cx="983447" cy="300444"/>
            </a:xfrm>
            <a:prstGeom prst="rect">
              <a:avLst/>
            </a:prstGeom>
            <a:solidFill>
              <a:schemeClr val="bg1"/>
            </a:solid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p:cNvSpPr txBox="1"/>
          <p:nvPr/>
        </p:nvSpPr>
        <p:spPr>
          <a:xfrm>
            <a:off x="1780903" y="3872161"/>
            <a:ext cx="2581156" cy="369332"/>
          </a:xfrm>
          <a:prstGeom prst="rect">
            <a:avLst/>
          </a:prstGeom>
          <a:noFill/>
        </p:spPr>
        <p:txBody>
          <a:bodyPr wrap="none" rtlCol="0">
            <a:spAutoFit/>
          </a:bodyPr>
          <a:lstStyle/>
          <a:p>
            <a:r>
              <a:rPr lang="en-GB" dirty="0" smtClean="0"/>
              <a:t>Movement to the right</a:t>
            </a:r>
            <a:endParaRPr lang="en-GB" dirty="0"/>
          </a:p>
        </p:txBody>
      </p:sp>
      <p:sp>
        <p:nvSpPr>
          <p:cNvPr id="14" name="TextBox 13"/>
          <p:cNvSpPr txBox="1"/>
          <p:nvPr/>
        </p:nvSpPr>
        <p:spPr>
          <a:xfrm>
            <a:off x="5794928" y="3872165"/>
            <a:ext cx="2406428" cy="369332"/>
          </a:xfrm>
          <a:prstGeom prst="rect">
            <a:avLst/>
          </a:prstGeom>
          <a:noFill/>
        </p:spPr>
        <p:txBody>
          <a:bodyPr wrap="none" rtlCol="0">
            <a:spAutoFit/>
          </a:bodyPr>
          <a:lstStyle/>
          <a:p>
            <a:r>
              <a:rPr lang="en-GB" dirty="0" smtClean="0"/>
              <a:t>Movement to the left</a:t>
            </a:r>
            <a:endParaRPr lang="en-GB" dirty="0"/>
          </a:p>
        </p:txBody>
      </p:sp>
      <p:sp>
        <p:nvSpPr>
          <p:cNvPr id="15" name="TextBox 14"/>
          <p:cNvSpPr txBox="1"/>
          <p:nvPr/>
        </p:nvSpPr>
        <p:spPr>
          <a:xfrm>
            <a:off x="642611" y="4514425"/>
            <a:ext cx="2428870" cy="369332"/>
          </a:xfrm>
          <a:prstGeom prst="rect">
            <a:avLst/>
          </a:prstGeom>
          <a:noFill/>
        </p:spPr>
        <p:txBody>
          <a:bodyPr wrap="none" rtlCol="0">
            <a:spAutoFit/>
          </a:bodyPr>
          <a:lstStyle/>
          <a:p>
            <a:r>
              <a:rPr lang="en-GB" dirty="0" smtClean="0"/>
              <a:t>Easy to put together:</a:t>
            </a:r>
            <a:endParaRPr lang="en-GB" dirty="0"/>
          </a:p>
        </p:txBody>
      </p:sp>
      <p:grpSp>
        <p:nvGrpSpPr>
          <p:cNvPr id="19" name="Group 18"/>
          <p:cNvGrpSpPr/>
          <p:nvPr/>
        </p:nvGrpSpPr>
        <p:grpSpPr>
          <a:xfrm>
            <a:off x="679890" y="4962520"/>
            <a:ext cx="983447" cy="600891"/>
            <a:chOff x="4811480" y="4204058"/>
            <a:chExt cx="983447" cy="600891"/>
          </a:xfrm>
        </p:grpSpPr>
        <p:sp>
          <p:nvSpPr>
            <p:cNvPr id="20" name="Right Arrow 19"/>
            <p:cNvSpPr/>
            <p:nvPr/>
          </p:nvSpPr>
          <p:spPr>
            <a:xfrm flipH="1">
              <a:off x="4819567" y="4204058"/>
              <a:ext cx="966652" cy="600891"/>
            </a:xfrm>
            <a:prstGeom prst="rightArrow">
              <a:avLst/>
            </a:prstGeom>
            <a:solidFill>
              <a:schemeClr val="accent1"/>
            </a:solid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flipH="1">
              <a:off x="4811480" y="4504502"/>
              <a:ext cx="983447" cy="300444"/>
            </a:xfrm>
            <a:prstGeom prst="rect">
              <a:avLst/>
            </a:prstGeom>
            <a:solidFill>
              <a:schemeClr val="bg1"/>
            </a:solid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3" y="5301065"/>
            <a:ext cx="1000125" cy="352425"/>
          </a:xfrm>
          <a:prstGeom prst="rect">
            <a:avLst/>
          </a:prstGeom>
          <a:solidFill>
            <a:schemeClr val="accent1">
              <a:lumMod val="75000"/>
            </a:schemeClr>
          </a:solidFill>
          <a:ln>
            <a:noFill/>
          </a:ln>
          <a:extLst/>
        </p:spPr>
      </p:pic>
      <p:grpSp>
        <p:nvGrpSpPr>
          <p:cNvPr id="24" name="Group 23"/>
          <p:cNvGrpSpPr/>
          <p:nvPr/>
        </p:nvGrpSpPr>
        <p:grpSpPr>
          <a:xfrm>
            <a:off x="4478691" y="4869872"/>
            <a:ext cx="1028700" cy="974710"/>
            <a:chOff x="4509715" y="5359415"/>
            <a:chExt cx="1028700" cy="974710"/>
          </a:xfrm>
        </p:grpSpPr>
        <p:sp>
          <p:nvSpPr>
            <p:cNvPr id="25" name="Right Arrow 24"/>
            <p:cNvSpPr/>
            <p:nvPr/>
          </p:nvSpPr>
          <p:spPr>
            <a:xfrm flipH="1">
              <a:off x="4540739" y="5359415"/>
              <a:ext cx="966652" cy="822310"/>
            </a:xfrm>
            <a:prstGeom prst="rightArrow">
              <a:avLst/>
            </a:prstGeom>
            <a:solidFill>
              <a:schemeClr val="accent1"/>
            </a:solid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715" y="5781675"/>
              <a:ext cx="10287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4819567" y="6101165"/>
              <a:ext cx="304883" cy="232960"/>
            </a:xfrm>
            <a:prstGeom prst="rect">
              <a:avLst/>
            </a:prstGeom>
            <a:solidFill>
              <a:schemeClr val="bg1"/>
            </a:solid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p:cNvSpPr txBox="1"/>
          <p:nvPr/>
        </p:nvSpPr>
        <p:spPr>
          <a:xfrm>
            <a:off x="5690153" y="4931733"/>
            <a:ext cx="3001001" cy="646331"/>
          </a:xfrm>
          <a:prstGeom prst="rect">
            <a:avLst/>
          </a:prstGeom>
          <a:noFill/>
        </p:spPr>
        <p:txBody>
          <a:bodyPr wrap="square" rtlCol="0">
            <a:spAutoFit/>
          </a:bodyPr>
          <a:lstStyle/>
          <a:p>
            <a:r>
              <a:rPr lang="en-GB" dirty="0" smtClean="0"/>
              <a:t>Can show asymmetric amounts of movement</a:t>
            </a:r>
            <a:endParaRPr lang="en-GB" dirty="0"/>
          </a:p>
        </p:txBody>
      </p:sp>
      <p:pic>
        <p:nvPicPr>
          <p:cNvPr id="16" name="Picture 15"/>
          <p:cNvPicPr>
            <a:picLocks noChangeAspect="1"/>
          </p:cNvPicPr>
          <p:nvPr/>
        </p:nvPicPr>
        <p:blipFill>
          <a:blip r:embed="rId4"/>
          <a:stretch>
            <a:fillRect/>
          </a:stretch>
        </p:blipFill>
        <p:spPr>
          <a:xfrm>
            <a:off x="670442" y="5281322"/>
            <a:ext cx="1024228" cy="352800"/>
          </a:xfrm>
          <a:prstGeom prst="rect">
            <a:avLst/>
          </a:prstGeom>
        </p:spPr>
      </p:pic>
      <p:pic>
        <p:nvPicPr>
          <p:cNvPr id="17" name="Picture 16"/>
          <p:cNvPicPr>
            <a:picLocks noChangeAspect="1"/>
          </p:cNvPicPr>
          <p:nvPr/>
        </p:nvPicPr>
        <p:blipFill>
          <a:blip r:embed="rId4"/>
          <a:stretch>
            <a:fillRect/>
          </a:stretch>
        </p:blipFill>
        <p:spPr>
          <a:xfrm>
            <a:off x="4492537" y="5296738"/>
            <a:ext cx="1024228" cy="352800"/>
          </a:xfrm>
          <a:prstGeom prst="rect">
            <a:avLst/>
          </a:prstGeom>
        </p:spPr>
      </p:pic>
    </p:spTree>
    <p:extLst>
      <p:ext uri="{BB962C8B-B14F-4D97-AF65-F5344CB8AC3E}">
        <p14:creationId xmlns:p14="http://schemas.microsoft.com/office/powerpoint/2010/main" val="31952605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a:t>
            </a:r>
            <a:r>
              <a:rPr lang="en-GB" dirty="0" smtClean="0"/>
              <a:t>lternative shapes of flow symbols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39</a:t>
            </a:fld>
            <a:endParaRPr lang="en-GB" noProof="0" dirty="0"/>
          </a:p>
        </p:txBody>
      </p:sp>
      <p:pic>
        <p:nvPicPr>
          <p:cNvPr id="4" name="Picture 3"/>
          <p:cNvPicPr>
            <a:picLocks noChangeAspect="1"/>
          </p:cNvPicPr>
          <p:nvPr/>
        </p:nvPicPr>
        <p:blipFill>
          <a:blip r:embed="rId2"/>
          <a:stretch>
            <a:fillRect/>
          </a:stretch>
        </p:blipFill>
        <p:spPr>
          <a:xfrm>
            <a:off x="356461" y="1472338"/>
            <a:ext cx="4141828" cy="4684681"/>
          </a:xfrm>
          <a:prstGeom prst="rect">
            <a:avLst/>
          </a:prstGeom>
        </p:spPr>
      </p:pic>
      <p:pic>
        <p:nvPicPr>
          <p:cNvPr id="5" name="Picture 4"/>
          <p:cNvPicPr>
            <a:picLocks noChangeAspect="1"/>
          </p:cNvPicPr>
          <p:nvPr/>
        </p:nvPicPr>
        <p:blipFill>
          <a:blip r:embed="rId3"/>
          <a:stretch>
            <a:fillRect/>
          </a:stretch>
        </p:blipFill>
        <p:spPr>
          <a:xfrm>
            <a:off x="4587498" y="1472337"/>
            <a:ext cx="4141828" cy="4684681"/>
          </a:xfrm>
          <a:prstGeom prst="rect">
            <a:avLst/>
          </a:prstGeom>
        </p:spPr>
      </p:pic>
      <p:pic>
        <p:nvPicPr>
          <p:cNvPr id="6" name="Picture 5"/>
          <p:cNvPicPr>
            <a:picLocks noChangeAspect="1"/>
          </p:cNvPicPr>
          <p:nvPr/>
        </p:nvPicPr>
        <p:blipFill>
          <a:blip r:embed="rId4"/>
          <a:stretch>
            <a:fillRect/>
          </a:stretch>
        </p:blipFill>
        <p:spPr>
          <a:xfrm>
            <a:off x="3921749" y="6095998"/>
            <a:ext cx="1331497" cy="529620"/>
          </a:xfrm>
          <a:prstGeom prst="rect">
            <a:avLst/>
          </a:prstGeom>
        </p:spPr>
      </p:pic>
    </p:spTree>
    <p:extLst>
      <p:ext uri="{BB962C8B-B14F-4D97-AF65-F5344CB8AC3E}">
        <p14:creationId xmlns:p14="http://schemas.microsoft.com/office/powerpoint/2010/main" val="369710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Analysis subject and goal</a:t>
            </a:r>
            <a:endParaRPr lang="en-GB" dirty="0"/>
          </a:p>
        </p:txBody>
      </p:sp>
      <p:sp>
        <p:nvSpPr>
          <p:cNvPr id="3" name="Content Placeholder 2"/>
          <p:cNvSpPr>
            <a:spLocks noGrp="1"/>
          </p:cNvSpPr>
          <p:nvPr>
            <p:ph idx="1"/>
          </p:nvPr>
        </p:nvSpPr>
        <p:spPr/>
        <p:txBody>
          <a:bodyPr/>
          <a:lstStyle/>
          <a:p>
            <a:r>
              <a:rPr lang="de-DE" dirty="0" smtClean="0"/>
              <a:t>A subject of analysis can be considered as a complex </a:t>
            </a:r>
            <a:br>
              <a:rPr lang="de-DE" dirty="0" smtClean="0"/>
            </a:br>
            <a:r>
              <a:rPr lang="de-DE" dirty="0" smtClean="0"/>
              <a:t>system composed of multiple </a:t>
            </a:r>
            <a:r>
              <a:rPr lang="de-DE" i="1" dirty="0" smtClean="0"/>
              <a:t>components</a:t>
            </a:r>
            <a:r>
              <a:rPr lang="de-DE" dirty="0" smtClean="0"/>
              <a:t> linked by </a:t>
            </a:r>
            <a:br>
              <a:rPr lang="de-DE" dirty="0" smtClean="0"/>
            </a:br>
            <a:r>
              <a:rPr lang="de-DE" i="1" dirty="0" smtClean="0"/>
              <a:t>relationships</a:t>
            </a:r>
            <a:r>
              <a:rPr lang="de-DE" dirty="0" smtClean="0"/>
              <a:t>.</a:t>
            </a:r>
          </a:p>
          <a:p>
            <a:r>
              <a:rPr lang="en-GB" dirty="0"/>
              <a:t>The general goal of analysis is to study and </a:t>
            </a:r>
            <a:r>
              <a:rPr lang="en-GB" dirty="0" smtClean="0"/>
              <a:t>model </a:t>
            </a:r>
            <a:br>
              <a:rPr lang="en-GB" dirty="0" smtClean="0"/>
            </a:br>
            <a:r>
              <a:rPr lang="en-GB" dirty="0" smtClean="0"/>
              <a:t>some </a:t>
            </a:r>
            <a:r>
              <a:rPr lang="en-GB" dirty="0"/>
              <a:t>of the </a:t>
            </a:r>
            <a:r>
              <a:rPr lang="en-GB" dirty="0" smtClean="0"/>
              <a:t>relationships </a:t>
            </a:r>
            <a:r>
              <a:rPr lang="en-GB" dirty="0"/>
              <a:t>existing </a:t>
            </a:r>
            <a:r>
              <a:rPr lang="en-GB" dirty="0" smtClean="0"/>
              <a:t>between the components </a:t>
            </a:r>
            <a:r>
              <a:rPr lang="en-GB" dirty="0"/>
              <a:t>of the subject</a:t>
            </a:r>
            <a:r>
              <a:rPr lang="en-GB" dirty="0" smtClean="0"/>
              <a:t>.</a:t>
            </a:r>
          </a:p>
          <a:p>
            <a:r>
              <a:rPr lang="en-GB" dirty="0" smtClean="0"/>
              <a:t>Most common types of components:</a:t>
            </a:r>
          </a:p>
          <a:p>
            <a:pPr lvl="1"/>
            <a:r>
              <a:rPr lang="de-DE" sz="1600" dirty="0" smtClean="0"/>
              <a:t>Sets of discrete entities, a.k.a. objects </a:t>
            </a:r>
            <a:r>
              <a:rPr lang="de-DE" sz="1600" dirty="0"/>
              <a:t>(e.g., people, tweets)</a:t>
            </a:r>
          </a:p>
          <a:p>
            <a:pPr lvl="1"/>
            <a:r>
              <a:rPr lang="de-DE" sz="1600" dirty="0"/>
              <a:t>Space (= set of locations)</a:t>
            </a:r>
          </a:p>
          <a:p>
            <a:pPr lvl="1"/>
            <a:r>
              <a:rPr lang="de-DE" sz="1600" dirty="0"/>
              <a:t>Time (= set of moments)</a:t>
            </a:r>
          </a:p>
          <a:p>
            <a:pPr lvl="1"/>
            <a:r>
              <a:rPr lang="de-DE" sz="1600" dirty="0"/>
              <a:t>Attribute values (e.g., numeric or categorical)</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a:t>
            </a:fld>
            <a:endParaRPr lang="en-GB" noProof="0" dirty="0"/>
          </a:p>
        </p:txBody>
      </p:sp>
      <p:sp>
        <p:nvSpPr>
          <p:cNvPr id="5" name="Text Placeholder 4"/>
          <p:cNvSpPr>
            <a:spLocks noGrp="1"/>
          </p:cNvSpPr>
          <p:nvPr>
            <p:ph type="body" sz="quarter" idx="13"/>
          </p:nvPr>
        </p:nvSpPr>
        <p:spPr/>
        <p:txBody>
          <a:bodyPr/>
          <a:lstStyle/>
          <a:p>
            <a:r>
              <a:rPr lang="en-GB" dirty="0"/>
              <a:t>a</a:t>
            </a:r>
            <a:r>
              <a:rPr lang="en-GB" dirty="0" smtClean="0"/>
              <a:t> reminder from lecture 3</a:t>
            </a:r>
            <a:endParaRPr lang="en-GB" dirty="0"/>
          </a:p>
        </p:txBody>
      </p:sp>
      <p:sp>
        <p:nvSpPr>
          <p:cNvPr id="19" name="Cloud 18"/>
          <p:cNvSpPr/>
          <p:nvPr/>
        </p:nvSpPr>
        <p:spPr>
          <a:xfrm>
            <a:off x="6217920" y="161200"/>
            <a:ext cx="2654913" cy="2815330"/>
          </a:xfrm>
          <a:prstGeom prst="cloud">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bwMode="auto">
          <a:xfrm>
            <a:off x="7423903" y="621987"/>
            <a:ext cx="115719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21" name="Oval 20"/>
          <p:cNvSpPr/>
          <p:nvPr/>
        </p:nvSpPr>
        <p:spPr bwMode="auto">
          <a:xfrm>
            <a:off x="7139500" y="2032222"/>
            <a:ext cx="106620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22" name="Oval 21"/>
          <p:cNvSpPr/>
          <p:nvPr/>
        </p:nvSpPr>
        <p:spPr bwMode="auto">
          <a:xfrm>
            <a:off x="6511474" y="1680857"/>
            <a:ext cx="106620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23" name="Oval 22"/>
          <p:cNvSpPr/>
          <p:nvPr/>
        </p:nvSpPr>
        <p:spPr bwMode="auto">
          <a:xfrm>
            <a:off x="7081561" y="1289970"/>
            <a:ext cx="1167546"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a:cs typeface="Arial" panose="020B0604020202020204" pitchFamily="34" charset="0"/>
              </a:rPr>
              <a:t>Relationships</a:t>
            </a:r>
          </a:p>
        </p:txBody>
      </p:sp>
      <p:sp>
        <p:nvSpPr>
          <p:cNvPr id="24" name="TextBox 23"/>
          <p:cNvSpPr txBox="1"/>
          <p:nvPr/>
        </p:nvSpPr>
        <p:spPr bwMode="auto">
          <a:xfrm>
            <a:off x="8134841" y="1734189"/>
            <a:ext cx="163506"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ct val="0"/>
              </a:spcBef>
              <a:spcAft>
                <a:spcPct val="0"/>
              </a:spcAft>
            </a:pPr>
            <a:r>
              <a:rPr lang="en-GB" b="1" kern="0" dirty="0">
                <a:ea typeface="+mj-ea"/>
                <a:cs typeface="Arial" panose="020B0604020202020204" pitchFamily="34" charset="0"/>
              </a:rPr>
              <a:t>…</a:t>
            </a:r>
          </a:p>
        </p:txBody>
      </p:sp>
      <p:cxnSp>
        <p:nvCxnSpPr>
          <p:cNvPr id="25" name="Straight Connector 24"/>
          <p:cNvCxnSpPr>
            <a:stCxn id="20" idx="4"/>
            <a:endCxn id="23" idx="0"/>
          </p:cNvCxnSpPr>
          <p:nvPr/>
        </p:nvCxnSpPr>
        <p:spPr bwMode="auto">
          <a:xfrm flipH="1">
            <a:off x="7665334" y="983897"/>
            <a:ext cx="337165" cy="306073"/>
          </a:xfrm>
          <a:prstGeom prst="line">
            <a:avLst/>
          </a:prstGeom>
          <a:noFill/>
          <a:ln w="9525" cap="flat" cmpd="sng" algn="ctr">
            <a:solidFill>
              <a:schemeClr val="tx1"/>
            </a:solidFill>
            <a:prstDash val="solid"/>
            <a:round/>
            <a:headEnd type="none" w="med" len="med"/>
            <a:tailEnd type="none" w="med" len="med"/>
          </a:ln>
          <a:effectLst/>
        </p:spPr>
      </p:cxnSp>
      <p:cxnSp>
        <p:nvCxnSpPr>
          <p:cNvPr id="26" name="Straight Connector 25"/>
          <p:cNvCxnSpPr>
            <a:stCxn id="24" idx="0"/>
            <a:endCxn id="23" idx="5"/>
          </p:cNvCxnSpPr>
          <p:nvPr/>
        </p:nvCxnSpPr>
        <p:spPr bwMode="auto">
          <a:xfrm flipH="1" flipV="1">
            <a:off x="8078124" y="1598880"/>
            <a:ext cx="138470" cy="135308"/>
          </a:xfrm>
          <a:prstGeom prst="line">
            <a:avLst/>
          </a:prstGeom>
          <a:noFill/>
          <a:ln w="9525" cap="flat" cmpd="sng" algn="ctr">
            <a:solidFill>
              <a:schemeClr val="tx1"/>
            </a:solidFill>
            <a:prstDash val="solid"/>
            <a:round/>
            <a:headEnd type="none" w="med" len="med"/>
            <a:tailEnd type="none" w="med" len="med"/>
          </a:ln>
          <a:effectLst/>
        </p:spPr>
      </p:cxnSp>
      <p:cxnSp>
        <p:nvCxnSpPr>
          <p:cNvPr id="27" name="Straight Connector 26"/>
          <p:cNvCxnSpPr>
            <a:stCxn id="23" idx="3"/>
            <a:endCxn id="22" idx="0"/>
          </p:cNvCxnSpPr>
          <p:nvPr/>
        </p:nvCxnSpPr>
        <p:spPr bwMode="auto">
          <a:xfrm flipH="1">
            <a:off x="7044575" y="1598880"/>
            <a:ext cx="207969" cy="81977"/>
          </a:xfrm>
          <a:prstGeom prst="line">
            <a:avLst/>
          </a:prstGeom>
          <a:noFill/>
          <a:ln w="9525" cap="flat" cmpd="sng" algn="ctr">
            <a:solidFill>
              <a:schemeClr val="tx1"/>
            </a:solidFill>
            <a:prstDash val="solid"/>
            <a:round/>
            <a:headEnd type="none" w="med" len="med"/>
            <a:tailEnd type="none" w="med" len="med"/>
          </a:ln>
          <a:effectLst/>
        </p:spPr>
      </p:cxnSp>
      <p:cxnSp>
        <p:nvCxnSpPr>
          <p:cNvPr id="28" name="Straight Connector 27"/>
          <p:cNvCxnSpPr>
            <a:stCxn id="23" idx="4"/>
            <a:endCxn id="21" idx="0"/>
          </p:cNvCxnSpPr>
          <p:nvPr/>
        </p:nvCxnSpPr>
        <p:spPr bwMode="auto">
          <a:xfrm>
            <a:off x="7665334" y="1651880"/>
            <a:ext cx="7267" cy="380342"/>
          </a:xfrm>
          <a:prstGeom prst="line">
            <a:avLst/>
          </a:prstGeom>
          <a:noFill/>
          <a:ln w="9525" cap="flat" cmpd="sng" algn="ctr">
            <a:solidFill>
              <a:schemeClr val="tx1"/>
            </a:solidFill>
            <a:prstDash val="solid"/>
            <a:round/>
            <a:headEnd type="none" w="med" len="med"/>
            <a:tailEnd type="none" w="med" len="med"/>
          </a:ln>
          <a:effectLst/>
        </p:spPr>
      </p:cxnSp>
      <p:sp>
        <p:nvSpPr>
          <p:cNvPr id="29" name="TextBox 28"/>
          <p:cNvSpPr txBox="1"/>
          <p:nvPr/>
        </p:nvSpPr>
        <p:spPr>
          <a:xfrm>
            <a:off x="6585331" y="689223"/>
            <a:ext cx="1207300" cy="584775"/>
          </a:xfrm>
          <a:prstGeom prst="rect">
            <a:avLst/>
          </a:prstGeom>
          <a:noFill/>
        </p:spPr>
        <p:txBody>
          <a:bodyPr wrap="square" rtlCol="0">
            <a:spAutoFit/>
          </a:bodyPr>
          <a:lstStyle/>
          <a:p>
            <a:r>
              <a:rPr lang="en-GB" sz="1600" dirty="0" smtClean="0"/>
              <a:t>Subject </a:t>
            </a:r>
            <a:br>
              <a:rPr lang="en-GB" sz="1600" dirty="0" smtClean="0"/>
            </a:br>
            <a:r>
              <a:rPr lang="en-GB" sz="1600" dirty="0" smtClean="0"/>
              <a:t>(of analysis)</a:t>
            </a:r>
            <a:endParaRPr lang="en-GB" sz="1600" dirty="0"/>
          </a:p>
        </p:txBody>
      </p:sp>
    </p:spTree>
    <p:extLst>
      <p:ext uri="{BB962C8B-B14F-4D97-AF65-F5344CB8AC3E}">
        <p14:creationId xmlns:p14="http://schemas.microsoft.com/office/powerpoint/2010/main" val="34779014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Transformations of </a:t>
            </a:r>
            <a:r>
              <a:rPr lang="en-GB" dirty="0" err="1" smtClean="0"/>
              <a:t>spatio</a:t>
            </a:r>
            <a:r>
              <a:rPr lang="en-GB" dirty="0" smtClean="0"/>
              <a:t>-temporal data</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40</a:t>
            </a:fld>
            <a:endParaRPr lang="en-GB" noProof="0" dirty="0"/>
          </a:p>
        </p:txBody>
      </p:sp>
      <p:grpSp>
        <p:nvGrpSpPr>
          <p:cNvPr id="10" name="Group 9"/>
          <p:cNvGrpSpPr/>
          <p:nvPr/>
        </p:nvGrpSpPr>
        <p:grpSpPr>
          <a:xfrm>
            <a:off x="372989" y="1953434"/>
            <a:ext cx="8192364" cy="3525930"/>
            <a:chOff x="372989" y="1953434"/>
            <a:chExt cx="8192364" cy="3525930"/>
          </a:xfrm>
        </p:grpSpPr>
        <p:grpSp>
          <p:nvGrpSpPr>
            <p:cNvPr id="24" name="Group 23"/>
            <p:cNvGrpSpPr/>
            <p:nvPr/>
          </p:nvGrpSpPr>
          <p:grpSpPr>
            <a:xfrm>
              <a:off x="3905175" y="3231292"/>
              <a:ext cx="2088232" cy="986653"/>
              <a:chOff x="3905175" y="3231292"/>
              <a:chExt cx="2088232" cy="986653"/>
            </a:xfrm>
          </p:grpSpPr>
          <p:sp>
            <p:nvSpPr>
              <p:cNvPr id="5" name="Ellipse 42"/>
              <p:cNvSpPr/>
              <p:nvPr/>
            </p:nvSpPr>
            <p:spPr bwMode="auto">
              <a:xfrm>
                <a:off x="3905175" y="3231292"/>
                <a:ext cx="2088232" cy="986653"/>
              </a:xfrm>
              <a:prstGeom prst="ellipse">
                <a:avLst/>
              </a:prstGeom>
              <a:gradFill flip="none" rotWithShape="1">
                <a:gsLst>
                  <a:gs pos="0">
                    <a:srgbClr val="006E92">
                      <a:tint val="66000"/>
                      <a:satMod val="160000"/>
                    </a:srgbClr>
                  </a:gs>
                  <a:gs pos="50000">
                    <a:srgbClr val="006E92">
                      <a:tint val="44500"/>
                      <a:satMod val="160000"/>
                    </a:srgbClr>
                  </a:gs>
                  <a:gs pos="100000">
                    <a:srgbClr val="006E92">
                      <a:tint val="23500"/>
                      <a:satMod val="160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6" name="Textfeld 43"/>
              <p:cNvSpPr txBox="1"/>
              <p:nvPr/>
            </p:nvSpPr>
            <p:spPr>
              <a:xfrm>
                <a:off x="4042845" y="3403876"/>
                <a:ext cx="1812891" cy="584775"/>
              </a:xfrm>
              <a:prstGeom prst="rect">
                <a:avLst/>
              </a:prstGeom>
              <a:noFill/>
            </p:spPr>
            <p:txBody>
              <a:bodyPr wrap="square" rtlCol="0" anchor="ctr" anchorCtr="0">
                <a:spAutoFit/>
              </a:bodyPr>
              <a:lstStyle/>
              <a:p>
                <a:pPr algn="ctr"/>
                <a:r>
                  <a:rPr lang="en-US" sz="1600" dirty="0" smtClean="0"/>
                  <a:t>Spatial time series </a:t>
                </a:r>
                <a:br>
                  <a:rPr lang="en-US" sz="1600" dirty="0" smtClean="0"/>
                </a:br>
                <a:r>
                  <a:rPr lang="en-US" sz="1600" i="1" dirty="0" smtClean="0"/>
                  <a:t>(place-based)</a:t>
                </a:r>
                <a:endParaRPr lang="en-US" sz="1600" i="1" dirty="0"/>
              </a:p>
            </p:txBody>
          </p:sp>
        </p:grpSp>
        <p:grpSp>
          <p:nvGrpSpPr>
            <p:cNvPr id="42" name="Group 41"/>
            <p:cNvGrpSpPr/>
            <p:nvPr/>
          </p:nvGrpSpPr>
          <p:grpSpPr>
            <a:xfrm>
              <a:off x="3905174" y="4333287"/>
              <a:ext cx="2088232" cy="986653"/>
              <a:chOff x="3905174" y="4333287"/>
              <a:chExt cx="2088232" cy="986653"/>
            </a:xfrm>
          </p:grpSpPr>
          <p:sp>
            <p:nvSpPr>
              <p:cNvPr id="11" name="Ellipse 42"/>
              <p:cNvSpPr/>
              <p:nvPr/>
            </p:nvSpPr>
            <p:spPr bwMode="auto">
              <a:xfrm>
                <a:off x="3905174" y="4333287"/>
                <a:ext cx="2088232" cy="986653"/>
              </a:xfrm>
              <a:prstGeom prst="ellipse">
                <a:avLst/>
              </a:prstGeom>
              <a:gradFill flip="none" rotWithShape="1">
                <a:gsLst>
                  <a:gs pos="0">
                    <a:srgbClr val="006E92">
                      <a:tint val="66000"/>
                      <a:satMod val="160000"/>
                    </a:srgbClr>
                  </a:gs>
                  <a:gs pos="50000">
                    <a:srgbClr val="006E92">
                      <a:tint val="44500"/>
                      <a:satMod val="160000"/>
                    </a:srgbClr>
                  </a:gs>
                  <a:gs pos="100000">
                    <a:srgbClr val="006E92">
                      <a:tint val="23500"/>
                      <a:satMod val="160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12" name="Textfeld 43"/>
              <p:cNvSpPr txBox="1"/>
              <p:nvPr/>
            </p:nvSpPr>
            <p:spPr>
              <a:xfrm>
                <a:off x="4042844" y="4505871"/>
                <a:ext cx="1812891" cy="584775"/>
              </a:xfrm>
              <a:prstGeom prst="rect">
                <a:avLst/>
              </a:prstGeom>
              <a:noFill/>
            </p:spPr>
            <p:txBody>
              <a:bodyPr wrap="square" rtlCol="0" anchor="ctr" anchorCtr="0">
                <a:spAutoFit/>
              </a:bodyPr>
              <a:lstStyle/>
              <a:p>
                <a:pPr algn="ctr"/>
                <a:r>
                  <a:rPr lang="en-US" sz="1600" dirty="0" smtClean="0"/>
                  <a:t>Spatial time series </a:t>
                </a:r>
                <a:br>
                  <a:rPr lang="en-US" sz="1600" dirty="0" smtClean="0"/>
                </a:br>
                <a:r>
                  <a:rPr lang="en-US" sz="1600" i="1" dirty="0" smtClean="0"/>
                  <a:t>(link-based)</a:t>
                </a:r>
                <a:endParaRPr lang="en-US" sz="1600" i="1" dirty="0"/>
              </a:p>
            </p:txBody>
          </p:sp>
        </p:grpSp>
        <p:sp>
          <p:nvSpPr>
            <p:cNvPr id="13" name="Right Brace 12"/>
            <p:cNvSpPr/>
            <p:nvPr/>
          </p:nvSpPr>
          <p:spPr>
            <a:xfrm>
              <a:off x="5993406" y="3724619"/>
              <a:ext cx="197466" cy="112311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e 13"/>
            <p:cNvSpPr/>
            <p:nvPr/>
          </p:nvSpPr>
          <p:spPr>
            <a:xfrm>
              <a:off x="3670315" y="3696263"/>
              <a:ext cx="234860" cy="115146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Straight Arrow Connector 14"/>
            <p:cNvCxnSpPr>
              <a:stCxn id="8" idx="6"/>
              <a:endCxn id="14" idx="1"/>
            </p:cNvCxnSpPr>
            <p:nvPr/>
          </p:nvCxnSpPr>
          <p:spPr>
            <a:xfrm>
              <a:off x="2844380" y="4271996"/>
              <a:ext cx="825935" cy="1"/>
            </a:xfrm>
            <a:prstGeom prst="straightConnector1">
              <a:avLst/>
            </a:prstGeom>
            <a:ln w="127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477121" y="2960158"/>
              <a:ext cx="2088232" cy="641214"/>
              <a:chOff x="6372200" y="1700808"/>
              <a:chExt cx="2088232" cy="641214"/>
            </a:xfrm>
          </p:grpSpPr>
          <p:sp>
            <p:nvSpPr>
              <p:cNvPr id="17" name="Ellipse 42"/>
              <p:cNvSpPr/>
              <p:nvPr/>
            </p:nvSpPr>
            <p:spPr bwMode="auto">
              <a:xfrm>
                <a:off x="6372200" y="1700808"/>
                <a:ext cx="2088232" cy="641214"/>
              </a:xfrm>
              <a:prstGeom prst="ellipse">
                <a:avLst/>
              </a:prstGeom>
              <a:gradFill flip="none" rotWithShape="1">
                <a:gsLst>
                  <a:gs pos="0">
                    <a:srgbClr val="EBD9FF">
                      <a:shade val="30000"/>
                      <a:satMod val="115000"/>
                    </a:srgbClr>
                  </a:gs>
                  <a:gs pos="50000">
                    <a:srgbClr val="EBD9FF">
                      <a:shade val="67500"/>
                      <a:satMod val="115000"/>
                    </a:srgbClr>
                  </a:gs>
                  <a:gs pos="100000">
                    <a:srgbClr val="EBD9FF">
                      <a:shade val="100000"/>
                      <a:satMod val="115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18" name="Textfeld 43"/>
              <p:cNvSpPr txBox="1"/>
              <p:nvPr/>
            </p:nvSpPr>
            <p:spPr>
              <a:xfrm>
                <a:off x="6621177" y="1750280"/>
                <a:ext cx="1584176" cy="584775"/>
              </a:xfrm>
              <a:prstGeom prst="rect">
                <a:avLst/>
              </a:prstGeom>
              <a:noFill/>
            </p:spPr>
            <p:txBody>
              <a:bodyPr wrap="square" rtlCol="0">
                <a:spAutoFit/>
              </a:bodyPr>
              <a:lstStyle/>
              <a:p>
                <a:pPr algn="ctr"/>
                <a:r>
                  <a:rPr lang="en-US" sz="1600" dirty="0" smtClean="0"/>
                  <a:t>Local time series</a:t>
                </a:r>
                <a:endParaRPr lang="en-US" sz="1600" dirty="0"/>
              </a:p>
            </p:txBody>
          </p:sp>
        </p:grpSp>
        <p:grpSp>
          <p:nvGrpSpPr>
            <p:cNvPr id="19" name="Group 18"/>
            <p:cNvGrpSpPr/>
            <p:nvPr/>
          </p:nvGrpSpPr>
          <p:grpSpPr>
            <a:xfrm>
              <a:off x="6477121" y="4798258"/>
              <a:ext cx="2088232" cy="641214"/>
              <a:chOff x="6444208" y="2564904"/>
              <a:chExt cx="2088232" cy="641214"/>
            </a:xfrm>
          </p:grpSpPr>
          <p:sp>
            <p:nvSpPr>
              <p:cNvPr id="20" name="Ellipse 42"/>
              <p:cNvSpPr/>
              <p:nvPr/>
            </p:nvSpPr>
            <p:spPr bwMode="auto">
              <a:xfrm>
                <a:off x="6444208" y="2564904"/>
                <a:ext cx="2088232" cy="641214"/>
              </a:xfrm>
              <a:prstGeom prst="ellipse">
                <a:avLst/>
              </a:prstGeom>
              <a:gradFill flip="none" rotWithShape="1">
                <a:gsLst>
                  <a:gs pos="0">
                    <a:srgbClr val="FBD9FF">
                      <a:shade val="30000"/>
                      <a:satMod val="115000"/>
                    </a:srgbClr>
                  </a:gs>
                  <a:gs pos="50000">
                    <a:srgbClr val="FBD9FF">
                      <a:shade val="67500"/>
                      <a:satMod val="115000"/>
                    </a:srgbClr>
                  </a:gs>
                  <a:gs pos="100000">
                    <a:srgbClr val="FBD9FF">
                      <a:shade val="100000"/>
                      <a:satMod val="115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21" name="Textfeld 43"/>
              <p:cNvSpPr txBox="1"/>
              <p:nvPr/>
            </p:nvSpPr>
            <p:spPr>
              <a:xfrm>
                <a:off x="6693185" y="2614376"/>
                <a:ext cx="1584176" cy="584775"/>
              </a:xfrm>
              <a:prstGeom prst="rect">
                <a:avLst/>
              </a:prstGeom>
              <a:noFill/>
            </p:spPr>
            <p:txBody>
              <a:bodyPr wrap="square" rtlCol="0">
                <a:spAutoFit/>
              </a:bodyPr>
              <a:lstStyle/>
              <a:p>
                <a:pPr algn="ctr"/>
                <a:r>
                  <a:rPr lang="en-US" sz="1600" dirty="0" smtClean="0"/>
                  <a:t>Spatial situations</a:t>
                </a:r>
                <a:endParaRPr lang="en-US" sz="1600" dirty="0"/>
              </a:p>
            </p:txBody>
          </p:sp>
        </p:grpSp>
        <p:cxnSp>
          <p:nvCxnSpPr>
            <p:cNvPr id="22" name="Straight Arrow Connector 21"/>
            <p:cNvCxnSpPr>
              <a:stCxn id="13" idx="1"/>
            </p:cNvCxnSpPr>
            <p:nvPr/>
          </p:nvCxnSpPr>
          <p:spPr>
            <a:xfrm flipV="1">
              <a:off x="6190872" y="3503101"/>
              <a:ext cx="739485" cy="783074"/>
            </a:xfrm>
            <a:prstGeom prst="straightConnector1">
              <a:avLst/>
            </a:prstGeom>
            <a:ln w="127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1"/>
            </p:cNvCxnSpPr>
            <p:nvPr/>
          </p:nvCxnSpPr>
          <p:spPr>
            <a:xfrm>
              <a:off x="6190872" y="4286175"/>
              <a:ext cx="842852" cy="561555"/>
            </a:xfrm>
            <a:prstGeom prst="straightConnector1">
              <a:avLst/>
            </a:prstGeom>
            <a:ln w="127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87764" y="4287446"/>
              <a:ext cx="1099981" cy="338554"/>
            </a:xfrm>
            <a:prstGeom prst="rect">
              <a:avLst/>
            </a:prstGeom>
            <a:noFill/>
          </p:spPr>
          <p:txBody>
            <a:bodyPr wrap="none" rtlCol="0">
              <a:spAutoFit/>
            </a:bodyPr>
            <a:lstStyle/>
            <a:p>
              <a:r>
                <a:rPr lang="en-GB" sz="1600" i="1" dirty="0" smtClean="0">
                  <a:solidFill>
                    <a:schemeClr val="accent4">
                      <a:lumMod val="50000"/>
                    </a:schemeClr>
                  </a:solidFill>
                </a:rPr>
                <a:t>aggregate</a:t>
              </a:r>
              <a:endParaRPr lang="en-GB" sz="1600" i="1" dirty="0">
                <a:solidFill>
                  <a:schemeClr val="accent4">
                    <a:lumMod val="50000"/>
                  </a:schemeClr>
                </a:solidFill>
              </a:endParaRPr>
            </a:p>
          </p:txBody>
        </p:sp>
        <p:sp>
          <p:nvSpPr>
            <p:cNvPr id="26" name="TextBox 25"/>
            <p:cNvSpPr txBox="1"/>
            <p:nvPr/>
          </p:nvSpPr>
          <p:spPr>
            <a:xfrm>
              <a:off x="6418205" y="4102720"/>
              <a:ext cx="1810111" cy="338554"/>
            </a:xfrm>
            <a:prstGeom prst="rect">
              <a:avLst/>
            </a:prstGeom>
            <a:noFill/>
          </p:spPr>
          <p:txBody>
            <a:bodyPr wrap="none" rtlCol="0">
              <a:spAutoFit/>
            </a:bodyPr>
            <a:lstStyle/>
            <a:p>
              <a:r>
                <a:rPr lang="en-GB" sz="1600" i="1" dirty="0" smtClean="0">
                  <a:solidFill>
                    <a:schemeClr val="accent4">
                      <a:lumMod val="50000"/>
                    </a:schemeClr>
                  </a:solidFill>
                </a:rPr>
                <a:t>perspectives (views)</a:t>
              </a:r>
              <a:endParaRPr lang="en-GB" sz="1600" i="1" dirty="0">
                <a:solidFill>
                  <a:schemeClr val="accent4">
                    <a:lumMod val="50000"/>
                  </a:schemeClr>
                </a:solidFill>
              </a:endParaRPr>
            </a:p>
          </p:txBody>
        </p:sp>
        <p:grpSp>
          <p:nvGrpSpPr>
            <p:cNvPr id="30" name="Group 29"/>
            <p:cNvGrpSpPr/>
            <p:nvPr/>
          </p:nvGrpSpPr>
          <p:grpSpPr>
            <a:xfrm>
              <a:off x="653559" y="1953434"/>
              <a:ext cx="2160240" cy="648072"/>
              <a:chOff x="755576" y="5085184"/>
              <a:chExt cx="2160240" cy="648072"/>
            </a:xfrm>
          </p:grpSpPr>
          <p:sp>
            <p:nvSpPr>
              <p:cNvPr id="31" name="Ellipse 53"/>
              <p:cNvSpPr/>
              <p:nvPr/>
            </p:nvSpPr>
            <p:spPr bwMode="auto">
              <a:xfrm>
                <a:off x="755576" y="5085184"/>
                <a:ext cx="2160240" cy="648072"/>
              </a:xfrm>
              <a:prstGeom prst="ellipse">
                <a:avLst/>
              </a:prstGeom>
              <a:gradFill flip="none" rotWithShape="1">
                <a:gsLst>
                  <a:gs pos="0">
                    <a:srgbClr val="179C7D">
                      <a:tint val="66000"/>
                      <a:satMod val="160000"/>
                    </a:srgbClr>
                  </a:gs>
                  <a:gs pos="50000">
                    <a:srgbClr val="179C7D">
                      <a:tint val="44500"/>
                      <a:satMod val="160000"/>
                    </a:srgbClr>
                  </a:gs>
                  <a:gs pos="100000">
                    <a:srgbClr val="179C7D">
                      <a:tint val="23500"/>
                      <a:satMod val="160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32" name="Textfeld 54"/>
              <p:cNvSpPr txBox="1"/>
              <p:nvPr/>
            </p:nvSpPr>
            <p:spPr>
              <a:xfrm>
                <a:off x="971600" y="5224554"/>
                <a:ext cx="1728192" cy="369332"/>
              </a:xfrm>
              <a:prstGeom prst="rect">
                <a:avLst/>
              </a:prstGeom>
              <a:noFill/>
            </p:spPr>
            <p:txBody>
              <a:bodyPr wrap="square" rtlCol="0">
                <a:spAutoFit/>
              </a:bodyPr>
              <a:lstStyle/>
              <a:p>
                <a:pPr algn="ctr"/>
                <a:r>
                  <a:rPr lang="en-US" dirty="0" smtClean="0"/>
                  <a:t>Spatial events</a:t>
                </a:r>
                <a:endParaRPr lang="en-US" dirty="0"/>
              </a:p>
            </p:txBody>
          </p:sp>
        </p:grpSp>
        <p:sp>
          <p:nvSpPr>
            <p:cNvPr id="33" name="Freeform 32"/>
            <p:cNvSpPr/>
            <p:nvPr/>
          </p:nvSpPr>
          <p:spPr>
            <a:xfrm>
              <a:off x="1309563" y="2601506"/>
              <a:ext cx="238729" cy="1356373"/>
            </a:xfrm>
            <a:custGeom>
              <a:avLst/>
              <a:gdLst>
                <a:gd name="connsiteX0" fmla="*/ 238729 w 238729"/>
                <a:gd name="connsiteY0" fmla="*/ 0 h 1041621"/>
                <a:gd name="connsiteX1" fmla="*/ 190 w 238729"/>
                <a:gd name="connsiteY1" fmla="*/ 485030 h 1041621"/>
                <a:gd name="connsiteX2" fmla="*/ 206923 w 238729"/>
                <a:gd name="connsiteY2" fmla="*/ 1041621 h 1041621"/>
              </a:gdLst>
              <a:ahLst/>
              <a:cxnLst>
                <a:cxn ang="0">
                  <a:pos x="connsiteX0" y="connsiteY0"/>
                </a:cxn>
                <a:cxn ang="0">
                  <a:pos x="connsiteX1" y="connsiteY1"/>
                </a:cxn>
                <a:cxn ang="0">
                  <a:pos x="connsiteX2" y="connsiteY2"/>
                </a:cxn>
              </a:cxnLst>
              <a:rect l="l" t="t" r="r" b="b"/>
              <a:pathLst>
                <a:path w="238729" h="1041621">
                  <a:moveTo>
                    <a:pt x="238729" y="0"/>
                  </a:moveTo>
                  <a:cubicBezTo>
                    <a:pt x="122110" y="155713"/>
                    <a:pt x="5491" y="311427"/>
                    <a:pt x="190" y="485030"/>
                  </a:cubicBezTo>
                  <a:cubicBezTo>
                    <a:pt x="-5111" y="658633"/>
                    <a:pt x="100906" y="850127"/>
                    <a:pt x="206923" y="104162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33"/>
            <p:cNvSpPr/>
            <p:nvPr/>
          </p:nvSpPr>
          <p:spPr>
            <a:xfrm rot="10800000">
              <a:off x="1811818" y="2601506"/>
              <a:ext cx="238729" cy="1356373"/>
            </a:xfrm>
            <a:custGeom>
              <a:avLst/>
              <a:gdLst>
                <a:gd name="connsiteX0" fmla="*/ 238729 w 238729"/>
                <a:gd name="connsiteY0" fmla="*/ 0 h 1041621"/>
                <a:gd name="connsiteX1" fmla="*/ 190 w 238729"/>
                <a:gd name="connsiteY1" fmla="*/ 485030 h 1041621"/>
                <a:gd name="connsiteX2" fmla="*/ 206923 w 238729"/>
                <a:gd name="connsiteY2" fmla="*/ 1041621 h 1041621"/>
              </a:gdLst>
              <a:ahLst/>
              <a:cxnLst>
                <a:cxn ang="0">
                  <a:pos x="connsiteX0" y="connsiteY0"/>
                </a:cxn>
                <a:cxn ang="0">
                  <a:pos x="connsiteX1" y="connsiteY1"/>
                </a:cxn>
                <a:cxn ang="0">
                  <a:pos x="connsiteX2" y="connsiteY2"/>
                </a:cxn>
              </a:cxnLst>
              <a:rect l="l" t="t" r="r" b="b"/>
              <a:pathLst>
                <a:path w="238729" h="1041621">
                  <a:moveTo>
                    <a:pt x="238729" y="0"/>
                  </a:moveTo>
                  <a:cubicBezTo>
                    <a:pt x="122110" y="155713"/>
                    <a:pt x="5491" y="311427"/>
                    <a:pt x="190" y="485030"/>
                  </a:cubicBezTo>
                  <a:cubicBezTo>
                    <a:pt x="-5111" y="658633"/>
                    <a:pt x="100906" y="850127"/>
                    <a:pt x="206923" y="104162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2648919" y="2462136"/>
              <a:ext cx="1359086" cy="1026269"/>
            </a:xfrm>
            <a:custGeom>
              <a:avLst/>
              <a:gdLst>
                <a:gd name="connsiteX0" fmla="*/ 0 w 1081377"/>
                <a:gd name="connsiteY0" fmla="*/ 0 h 715617"/>
                <a:gd name="connsiteX1" fmla="*/ 262393 w 1081377"/>
                <a:gd name="connsiteY1" fmla="*/ 429370 h 715617"/>
                <a:gd name="connsiteX2" fmla="*/ 1081377 w 1081377"/>
                <a:gd name="connsiteY2" fmla="*/ 715617 h 715617"/>
                <a:gd name="connsiteX0" fmla="*/ 0 w 1081377"/>
                <a:gd name="connsiteY0" fmla="*/ 0 h 715617"/>
                <a:gd name="connsiteX1" fmla="*/ 365760 w 1081377"/>
                <a:gd name="connsiteY1" fmla="*/ 477078 h 715617"/>
                <a:gd name="connsiteX2" fmla="*/ 1081377 w 1081377"/>
                <a:gd name="connsiteY2" fmla="*/ 715617 h 715617"/>
                <a:gd name="connsiteX0" fmla="*/ 0 w 1081377"/>
                <a:gd name="connsiteY0" fmla="*/ 0 h 715617"/>
                <a:gd name="connsiteX1" fmla="*/ 413468 w 1081377"/>
                <a:gd name="connsiteY1" fmla="*/ 500932 h 715617"/>
                <a:gd name="connsiteX2" fmla="*/ 1081377 w 1081377"/>
                <a:gd name="connsiteY2" fmla="*/ 715617 h 715617"/>
              </a:gdLst>
              <a:ahLst/>
              <a:cxnLst>
                <a:cxn ang="0">
                  <a:pos x="connsiteX0" y="connsiteY0"/>
                </a:cxn>
                <a:cxn ang="0">
                  <a:pos x="connsiteX1" y="connsiteY1"/>
                </a:cxn>
                <a:cxn ang="0">
                  <a:pos x="connsiteX2" y="connsiteY2"/>
                </a:cxn>
              </a:cxnLst>
              <a:rect l="l" t="t" r="r" b="b"/>
              <a:pathLst>
                <a:path w="1081377" h="715617">
                  <a:moveTo>
                    <a:pt x="0" y="0"/>
                  </a:moveTo>
                  <a:cubicBezTo>
                    <a:pt x="41082" y="155050"/>
                    <a:pt x="233239" y="381663"/>
                    <a:pt x="413468" y="500932"/>
                  </a:cubicBezTo>
                  <a:cubicBezTo>
                    <a:pt x="593697" y="620201"/>
                    <a:pt x="761999" y="632128"/>
                    <a:pt x="1081377" y="71561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2813799" y="2277470"/>
              <a:ext cx="1843263" cy="964445"/>
            </a:xfrm>
            <a:custGeom>
              <a:avLst/>
              <a:gdLst>
                <a:gd name="connsiteX0" fmla="*/ 1828800 w 1828800"/>
                <a:gd name="connsiteY0" fmla="*/ 699968 h 699968"/>
                <a:gd name="connsiteX1" fmla="*/ 1319916 w 1828800"/>
                <a:gd name="connsiteY1" fmla="*/ 63863 h 699968"/>
                <a:gd name="connsiteX2" fmla="*/ 0 w 1828800"/>
                <a:gd name="connsiteY2" fmla="*/ 55912 h 699968"/>
                <a:gd name="connsiteX0" fmla="*/ 1828800 w 1828800"/>
                <a:gd name="connsiteY0" fmla="*/ 664112 h 664112"/>
                <a:gd name="connsiteX1" fmla="*/ 1264257 w 1828800"/>
                <a:gd name="connsiteY1" fmla="*/ 123422 h 664112"/>
                <a:gd name="connsiteX2" fmla="*/ 0 w 1828800"/>
                <a:gd name="connsiteY2" fmla="*/ 20056 h 664112"/>
                <a:gd name="connsiteX0" fmla="*/ 1828800 w 1828800"/>
                <a:gd name="connsiteY0" fmla="*/ 664112 h 664112"/>
                <a:gd name="connsiteX1" fmla="*/ 1232452 w 1828800"/>
                <a:gd name="connsiteY1" fmla="*/ 123422 h 664112"/>
                <a:gd name="connsiteX2" fmla="*/ 0 w 1828800"/>
                <a:gd name="connsiteY2" fmla="*/ 20056 h 664112"/>
              </a:gdLst>
              <a:ahLst/>
              <a:cxnLst>
                <a:cxn ang="0">
                  <a:pos x="connsiteX0" y="connsiteY0"/>
                </a:cxn>
                <a:cxn ang="0">
                  <a:pos x="connsiteX1" y="connsiteY1"/>
                </a:cxn>
                <a:cxn ang="0">
                  <a:pos x="connsiteX2" y="connsiteY2"/>
                </a:cxn>
              </a:cxnLst>
              <a:rect l="l" t="t" r="r" b="b"/>
              <a:pathLst>
                <a:path w="1828800" h="664112">
                  <a:moveTo>
                    <a:pt x="1828800" y="664112"/>
                  </a:moveTo>
                  <a:cubicBezTo>
                    <a:pt x="1726758" y="399731"/>
                    <a:pt x="1537252" y="230765"/>
                    <a:pt x="1232452" y="123422"/>
                  </a:cubicBezTo>
                  <a:cubicBezTo>
                    <a:pt x="927652" y="16079"/>
                    <a:pt x="507558" y="-29640"/>
                    <a:pt x="0" y="20056"/>
                  </a:cubicBezTo>
                </a:path>
              </a:pathLst>
            </a:custGeom>
            <a:noFill/>
            <a:ln>
              <a:solidFill>
                <a:schemeClr val="accent1">
                  <a:lumMod val="75000"/>
                </a:schemeClr>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p:cNvSpPr txBox="1"/>
            <p:nvPr/>
          </p:nvSpPr>
          <p:spPr>
            <a:xfrm>
              <a:off x="372989" y="2631523"/>
              <a:ext cx="1026243" cy="338554"/>
            </a:xfrm>
            <a:prstGeom prst="rect">
              <a:avLst/>
            </a:prstGeom>
            <a:noFill/>
          </p:spPr>
          <p:txBody>
            <a:bodyPr wrap="none" rtlCol="0">
              <a:spAutoFit/>
            </a:bodyPr>
            <a:lstStyle/>
            <a:p>
              <a:r>
                <a:rPr lang="en-GB" sz="1600" i="1" dirty="0" smtClean="0">
                  <a:solidFill>
                    <a:schemeClr val="accent4">
                      <a:lumMod val="50000"/>
                    </a:schemeClr>
                  </a:solidFill>
                </a:rPr>
                <a:t>integrate</a:t>
              </a:r>
              <a:endParaRPr lang="en-GB" sz="1600" i="1" dirty="0">
                <a:solidFill>
                  <a:schemeClr val="accent4">
                    <a:lumMod val="50000"/>
                  </a:schemeClr>
                </a:solidFill>
              </a:endParaRPr>
            </a:p>
          </p:txBody>
        </p:sp>
        <p:sp>
          <p:nvSpPr>
            <p:cNvPr id="38" name="TextBox 37"/>
            <p:cNvSpPr txBox="1"/>
            <p:nvPr/>
          </p:nvSpPr>
          <p:spPr>
            <a:xfrm>
              <a:off x="1931182" y="3422940"/>
              <a:ext cx="1435473" cy="584775"/>
            </a:xfrm>
            <a:prstGeom prst="rect">
              <a:avLst/>
            </a:prstGeom>
            <a:noFill/>
          </p:spPr>
          <p:txBody>
            <a:bodyPr wrap="square" rtlCol="0">
              <a:spAutoFit/>
            </a:bodyPr>
            <a:lstStyle/>
            <a:p>
              <a:r>
                <a:rPr lang="en-GB" sz="1600" i="1" dirty="0">
                  <a:solidFill>
                    <a:schemeClr val="accent4">
                      <a:lumMod val="50000"/>
                    </a:schemeClr>
                  </a:solidFill>
                </a:rPr>
                <a:t>d</a:t>
              </a:r>
              <a:r>
                <a:rPr lang="en-GB" sz="1600" i="1" dirty="0" smtClean="0">
                  <a:solidFill>
                    <a:schemeClr val="accent4">
                      <a:lumMod val="50000"/>
                    </a:schemeClr>
                  </a:solidFill>
                </a:rPr>
                <a:t>isintegrate, extract</a:t>
              </a:r>
              <a:endParaRPr lang="en-GB" sz="1600" i="1" dirty="0">
                <a:solidFill>
                  <a:schemeClr val="accent4">
                    <a:lumMod val="50000"/>
                  </a:schemeClr>
                </a:solidFill>
              </a:endParaRPr>
            </a:p>
          </p:txBody>
        </p:sp>
        <p:sp>
          <p:nvSpPr>
            <p:cNvPr id="39" name="TextBox 38"/>
            <p:cNvSpPr txBox="1"/>
            <p:nvPr/>
          </p:nvSpPr>
          <p:spPr>
            <a:xfrm>
              <a:off x="2779205" y="2599759"/>
              <a:ext cx="1099981" cy="338554"/>
            </a:xfrm>
            <a:prstGeom prst="rect">
              <a:avLst/>
            </a:prstGeom>
            <a:noFill/>
          </p:spPr>
          <p:txBody>
            <a:bodyPr wrap="none" rtlCol="0">
              <a:spAutoFit/>
            </a:bodyPr>
            <a:lstStyle/>
            <a:p>
              <a:r>
                <a:rPr lang="en-GB" sz="1600" i="1" dirty="0" smtClean="0">
                  <a:solidFill>
                    <a:schemeClr val="accent4">
                      <a:lumMod val="50000"/>
                    </a:schemeClr>
                  </a:solidFill>
                </a:rPr>
                <a:t>aggregate</a:t>
              </a:r>
              <a:endParaRPr lang="en-GB" sz="1600" i="1" dirty="0">
                <a:solidFill>
                  <a:schemeClr val="accent4">
                    <a:lumMod val="50000"/>
                  </a:schemeClr>
                </a:solidFill>
              </a:endParaRPr>
            </a:p>
          </p:txBody>
        </p:sp>
        <p:sp>
          <p:nvSpPr>
            <p:cNvPr id="40" name="TextBox 39"/>
            <p:cNvSpPr txBox="1"/>
            <p:nvPr/>
          </p:nvSpPr>
          <p:spPr>
            <a:xfrm>
              <a:off x="4520536" y="2644057"/>
              <a:ext cx="766107" cy="338554"/>
            </a:xfrm>
            <a:prstGeom prst="rect">
              <a:avLst/>
            </a:prstGeom>
            <a:noFill/>
          </p:spPr>
          <p:txBody>
            <a:bodyPr wrap="none" rtlCol="0">
              <a:spAutoFit/>
            </a:bodyPr>
            <a:lstStyle/>
            <a:p>
              <a:r>
                <a:rPr lang="en-GB" sz="1600" i="1" dirty="0" smtClean="0">
                  <a:solidFill>
                    <a:schemeClr val="tx1">
                      <a:lumMod val="75000"/>
                      <a:lumOff val="25000"/>
                    </a:schemeClr>
                  </a:solidFill>
                </a:rPr>
                <a:t>extract</a:t>
              </a:r>
              <a:endParaRPr lang="en-GB" sz="1600" i="1" dirty="0">
                <a:solidFill>
                  <a:schemeClr val="tx1">
                    <a:lumMod val="75000"/>
                    <a:lumOff val="25000"/>
                  </a:schemeClr>
                </a:solidFill>
              </a:endParaRPr>
            </a:p>
          </p:txBody>
        </p:sp>
        <p:grpSp>
          <p:nvGrpSpPr>
            <p:cNvPr id="29" name="Group 28"/>
            <p:cNvGrpSpPr/>
            <p:nvPr/>
          </p:nvGrpSpPr>
          <p:grpSpPr>
            <a:xfrm>
              <a:off x="493621" y="3947960"/>
              <a:ext cx="2350759" cy="1531404"/>
              <a:chOff x="493621" y="3947960"/>
              <a:chExt cx="2350759" cy="1531404"/>
            </a:xfrm>
          </p:grpSpPr>
          <p:grpSp>
            <p:nvGrpSpPr>
              <p:cNvPr id="28" name="Group 27"/>
              <p:cNvGrpSpPr/>
              <p:nvPr/>
            </p:nvGrpSpPr>
            <p:grpSpPr>
              <a:xfrm>
                <a:off x="493621" y="3947960"/>
                <a:ext cx="2350759" cy="1165641"/>
                <a:chOff x="493621" y="3947960"/>
                <a:chExt cx="2350759" cy="1165641"/>
              </a:xfrm>
            </p:grpSpPr>
            <p:grpSp>
              <p:nvGrpSpPr>
                <p:cNvPr id="7" name="Gruppieren 49"/>
                <p:cNvGrpSpPr/>
                <p:nvPr/>
              </p:nvGrpSpPr>
              <p:grpSpPr>
                <a:xfrm>
                  <a:off x="493621" y="3947960"/>
                  <a:ext cx="2350759" cy="648072"/>
                  <a:chOff x="5724128" y="4149080"/>
                  <a:chExt cx="2088232" cy="648072"/>
                </a:xfrm>
                <a:gradFill flip="none" rotWithShape="1">
                  <a:gsLst>
                    <a:gs pos="0">
                      <a:schemeClr val="accent5">
                        <a:lumMod val="60000"/>
                        <a:lumOff val="40000"/>
                      </a:schemeClr>
                    </a:gs>
                    <a:gs pos="50000">
                      <a:schemeClr val="accent5">
                        <a:lumMod val="40000"/>
                        <a:lumOff val="60000"/>
                      </a:schemeClr>
                    </a:gs>
                    <a:gs pos="100000">
                      <a:schemeClr val="accent5">
                        <a:lumMod val="20000"/>
                        <a:lumOff val="80000"/>
                      </a:schemeClr>
                    </a:gs>
                  </a:gsLst>
                  <a:lin ang="16200000" scaled="1"/>
                  <a:tileRect/>
                </a:gradFill>
              </p:grpSpPr>
              <p:sp>
                <p:nvSpPr>
                  <p:cNvPr id="8" name="Ellipse 50"/>
                  <p:cNvSpPr/>
                  <p:nvPr/>
                </p:nvSpPr>
                <p:spPr bwMode="auto">
                  <a:xfrm>
                    <a:off x="5724128" y="4149080"/>
                    <a:ext cx="2088232" cy="648072"/>
                  </a:xfrm>
                  <a:prstGeom prst="ellips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1" i="0" u="none" strike="noStrike" cap="none" normalizeH="0" baseline="0" smtClean="0">
                      <a:ln>
                        <a:noFill/>
                      </a:ln>
                      <a:solidFill>
                        <a:schemeClr val="tx1"/>
                      </a:solidFill>
                      <a:effectLst/>
                      <a:latin typeface="Frutiger LT Com 55 Roman" pitchFamily="34" charset="0"/>
                    </a:endParaRPr>
                  </a:p>
                </p:txBody>
              </p:sp>
              <p:sp>
                <p:nvSpPr>
                  <p:cNvPr id="9" name="Textfeld 51"/>
                  <p:cNvSpPr txBox="1"/>
                  <p:nvPr/>
                </p:nvSpPr>
                <p:spPr>
                  <a:xfrm>
                    <a:off x="6024482" y="4288450"/>
                    <a:ext cx="1512168" cy="369332"/>
                  </a:xfrm>
                  <a:prstGeom prst="rect">
                    <a:avLst/>
                  </a:prstGeom>
                  <a:grpFill/>
                </p:spPr>
                <p:txBody>
                  <a:bodyPr wrap="square" rtlCol="0">
                    <a:spAutoFit/>
                  </a:bodyPr>
                  <a:lstStyle/>
                  <a:p>
                    <a:pPr algn="ctr"/>
                    <a:r>
                      <a:rPr lang="en-US" b="1" dirty="0" smtClean="0">
                        <a:solidFill>
                          <a:srgbClr val="C00000"/>
                        </a:solidFill>
                      </a:rPr>
                      <a:t>Trajectories</a:t>
                    </a:r>
                    <a:endParaRPr lang="en-US" b="1" dirty="0">
                      <a:solidFill>
                        <a:srgbClr val="C00000"/>
                      </a:solidFill>
                    </a:endParaRPr>
                  </a:p>
                </p:txBody>
              </p:sp>
            </p:grpSp>
            <p:sp>
              <p:nvSpPr>
                <p:cNvPr id="27" name="Freeform 26"/>
                <p:cNvSpPr/>
                <p:nvPr/>
              </p:nvSpPr>
              <p:spPr>
                <a:xfrm>
                  <a:off x="1429422" y="4580627"/>
                  <a:ext cx="610085" cy="532974"/>
                </a:xfrm>
                <a:custGeom>
                  <a:avLst/>
                  <a:gdLst>
                    <a:gd name="connsiteX0" fmla="*/ 439278 w 630528"/>
                    <a:gd name="connsiteY0" fmla="*/ 0 h 518349"/>
                    <a:gd name="connsiteX1" fmla="*/ 629059 w 630528"/>
                    <a:gd name="connsiteY1" fmla="*/ 224287 h 518349"/>
                    <a:gd name="connsiteX2" fmla="*/ 508290 w 630528"/>
                    <a:gd name="connsiteY2" fmla="*/ 483079 h 518349"/>
                    <a:gd name="connsiteX3" fmla="*/ 180486 w 630528"/>
                    <a:gd name="connsiteY3" fmla="*/ 500332 h 518349"/>
                    <a:gd name="connsiteX4" fmla="*/ 7957 w 630528"/>
                    <a:gd name="connsiteY4" fmla="*/ 336430 h 518349"/>
                    <a:gd name="connsiteX5" fmla="*/ 42463 w 630528"/>
                    <a:gd name="connsiteY5" fmla="*/ 138022 h 518349"/>
                    <a:gd name="connsiteX6" fmla="*/ 163233 w 630528"/>
                    <a:gd name="connsiteY6" fmla="*/ 25879 h 518349"/>
                    <a:gd name="connsiteX0" fmla="*/ 439475 w 630725"/>
                    <a:gd name="connsiteY0" fmla="*/ 8627 h 526976"/>
                    <a:gd name="connsiteX1" fmla="*/ 629256 w 630725"/>
                    <a:gd name="connsiteY1" fmla="*/ 232914 h 526976"/>
                    <a:gd name="connsiteX2" fmla="*/ 508487 w 630725"/>
                    <a:gd name="connsiteY2" fmla="*/ 491706 h 526976"/>
                    <a:gd name="connsiteX3" fmla="*/ 180683 w 630725"/>
                    <a:gd name="connsiteY3" fmla="*/ 508959 h 526976"/>
                    <a:gd name="connsiteX4" fmla="*/ 8154 w 630725"/>
                    <a:gd name="connsiteY4" fmla="*/ 345057 h 526976"/>
                    <a:gd name="connsiteX5" fmla="*/ 42660 w 630725"/>
                    <a:gd name="connsiteY5" fmla="*/ 146649 h 526976"/>
                    <a:gd name="connsiteX6" fmla="*/ 172057 w 630725"/>
                    <a:gd name="connsiteY6" fmla="*/ 0 h 526976"/>
                    <a:gd name="connsiteX0" fmla="*/ 439475 w 639620"/>
                    <a:gd name="connsiteY0" fmla="*/ 8627 h 520460"/>
                    <a:gd name="connsiteX1" fmla="*/ 629256 w 639620"/>
                    <a:gd name="connsiteY1" fmla="*/ 232914 h 520460"/>
                    <a:gd name="connsiteX2" fmla="*/ 603378 w 639620"/>
                    <a:gd name="connsiteY2" fmla="*/ 370936 h 520460"/>
                    <a:gd name="connsiteX3" fmla="*/ 508487 w 639620"/>
                    <a:gd name="connsiteY3" fmla="*/ 491706 h 520460"/>
                    <a:gd name="connsiteX4" fmla="*/ 180683 w 639620"/>
                    <a:gd name="connsiteY4" fmla="*/ 508959 h 520460"/>
                    <a:gd name="connsiteX5" fmla="*/ 8154 w 639620"/>
                    <a:gd name="connsiteY5" fmla="*/ 345057 h 520460"/>
                    <a:gd name="connsiteX6" fmla="*/ 42660 w 639620"/>
                    <a:gd name="connsiteY6" fmla="*/ 146649 h 520460"/>
                    <a:gd name="connsiteX7" fmla="*/ 172057 w 639620"/>
                    <a:gd name="connsiteY7" fmla="*/ 0 h 520460"/>
                    <a:gd name="connsiteX0" fmla="*/ 439475 w 611832"/>
                    <a:gd name="connsiteY0" fmla="*/ 8627 h 520460"/>
                    <a:gd name="connsiteX1" fmla="*/ 577498 w 611832"/>
                    <a:gd name="connsiteY1" fmla="*/ 138023 h 520460"/>
                    <a:gd name="connsiteX2" fmla="*/ 603378 w 611832"/>
                    <a:gd name="connsiteY2" fmla="*/ 370936 h 520460"/>
                    <a:gd name="connsiteX3" fmla="*/ 508487 w 611832"/>
                    <a:gd name="connsiteY3" fmla="*/ 491706 h 520460"/>
                    <a:gd name="connsiteX4" fmla="*/ 180683 w 611832"/>
                    <a:gd name="connsiteY4" fmla="*/ 508959 h 520460"/>
                    <a:gd name="connsiteX5" fmla="*/ 8154 w 611832"/>
                    <a:gd name="connsiteY5" fmla="*/ 345057 h 520460"/>
                    <a:gd name="connsiteX6" fmla="*/ 42660 w 611832"/>
                    <a:gd name="connsiteY6" fmla="*/ 146649 h 520460"/>
                    <a:gd name="connsiteX7" fmla="*/ 172057 w 611832"/>
                    <a:gd name="connsiteY7" fmla="*/ 0 h 52046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1"/>
                    <a:gd name="connsiteX1" fmla="*/ 577498 w 626793"/>
                    <a:gd name="connsiteY1" fmla="*/ 138023 h 521471"/>
                    <a:gd name="connsiteX2" fmla="*/ 620630 w 626793"/>
                    <a:gd name="connsiteY2" fmla="*/ 345057 h 521471"/>
                    <a:gd name="connsiteX3" fmla="*/ 473981 w 626793"/>
                    <a:gd name="connsiteY3" fmla="*/ 491706 h 521471"/>
                    <a:gd name="connsiteX4" fmla="*/ 180683 w 626793"/>
                    <a:gd name="connsiteY4" fmla="*/ 508959 h 521471"/>
                    <a:gd name="connsiteX5" fmla="*/ 8154 w 626793"/>
                    <a:gd name="connsiteY5" fmla="*/ 345057 h 521471"/>
                    <a:gd name="connsiteX6" fmla="*/ 42660 w 626793"/>
                    <a:gd name="connsiteY6" fmla="*/ 146649 h 521471"/>
                    <a:gd name="connsiteX7" fmla="*/ 172057 w 626793"/>
                    <a:gd name="connsiteY7" fmla="*/ 0 h 521471"/>
                    <a:gd name="connsiteX0" fmla="*/ 439475 w 626793"/>
                    <a:gd name="connsiteY0" fmla="*/ 8627 h 534712"/>
                    <a:gd name="connsiteX1" fmla="*/ 577498 w 626793"/>
                    <a:gd name="connsiteY1" fmla="*/ 138023 h 534712"/>
                    <a:gd name="connsiteX2" fmla="*/ 620630 w 626793"/>
                    <a:gd name="connsiteY2" fmla="*/ 345057 h 534712"/>
                    <a:gd name="connsiteX3" fmla="*/ 473981 w 626793"/>
                    <a:gd name="connsiteY3" fmla="*/ 517585 h 534712"/>
                    <a:gd name="connsiteX4" fmla="*/ 180683 w 626793"/>
                    <a:gd name="connsiteY4" fmla="*/ 508959 h 534712"/>
                    <a:gd name="connsiteX5" fmla="*/ 8154 w 626793"/>
                    <a:gd name="connsiteY5" fmla="*/ 345057 h 534712"/>
                    <a:gd name="connsiteX6" fmla="*/ 42660 w 626793"/>
                    <a:gd name="connsiteY6" fmla="*/ 146649 h 534712"/>
                    <a:gd name="connsiteX7" fmla="*/ 172057 w 626793"/>
                    <a:gd name="connsiteY7" fmla="*/ 0 h 534712"/>
                    <a:gd name="connsiteX0" fmla="*/ 425257 w 612575"/>
                    <a:gd name="connsiteY0" fmla="*/ 8627 h 532974"/>
                    <a:gd name="connsiteX1" fmla="*/ 563280 w 612575"/>
                    <a:gd name="connsiteY1" fmla="*/ 138023 h 532974"/>
                    <a:gd name="connsiteX2" fmla="*/ 606412 w 612575"/>
                    <a:gd name="connsiteY2" fmla="*/ 345057 h 532974"/>
                    <a:gd name="connsiteX3" fmla="*/ 459763 w 612575"/>
                    <a:gd name="connsiteY3" fmla="*/ 517585 h 532974"/>
                    <a:gd name="connsiteX4" fmla="*/ 166465 w 612575"/>
                    <a:gd name="connsiteY4" fmla="*/ 508959 h 532974"/>
                    <a:gd name="connsiteX5" fmla="*/ 11189 w 612575"/>
                    <a:gd name="connsiteY5" fmla="*/ 379563 h 532974"/>
                    <a:gd name="connsiteX6" fmla="*/ 28442 w 612575"/>
                    <a:gd name="connsiteY6" fmla="*/ 146649 h 532974"/>
                    <a:gd name="connsiteX7" fmla="*/ 157839 w 612575"/>
                    <a:gd name="connsiteY7" fmla="*/ 0 h 532974"/>
                    <a:gd name="connsiteX0" fmla="*/ 425257 w 609310"/>
                    <a:gd name="connsiteY0" fmla="*/ 8627 h 532974"/>
                    <a:gd name="connsiteX1" fmla="*/ 563280 w 609310"/>
                    <a:gd name="connsiteY1" fmla="*/ 138023 h 532974"/>
                    <a:gd name="connsiteX2" fmla="*/ 606412 w 609310"/>
                    <a:gd name="connsiteY2" fmla="*/ 345057 h 532974"/>
                    <a:gd name="connsiteX3" fmla="*/ 459763 w 609310"/>
                    <a:gd name="connsiteY3" fmla="*/ 517585 h 532974"/>
                    <a:gd name="connsiteX4" fmla="*/ 166465 w 609310"/>
                    <a:gd name="connsiteY4" fmla="*/ 508959 h 532974"/>
                    <a:gd name="connsiteX5" fmla="*/ 11189 w 609310"/>
                    <a:gd name="connsiteY5" fmla="*/ 379563 h 532974"/>
                    <a:gd name="connsiteX6" fmla="*/ 28442 w 609310"/>
                    <a:gd name="connsiteY6" fmla="*/ 146649 h 532974"/>
                    <a:gd name="connsiteX7" fmla="*/ 157839 w 609310"/>
                    <a:gd name="connsiteY7" fmla="*/ 0 h 532974"/>
                    <a:gd name="connsiteX0" fmla="*/ 425257 w 610085"/>
                    <a:gd name="connsiteY0" fmla="*/ 8627 h 532974"/>
                    <a:gd name="connsiteX1" fmla="*/ 563280 w 610085"/>
                    <a:gd name="connsiteY1" fmla="*/ 138023 h 532974"/>
                    <a:gd name="connsiteX2" fmla="*/ 606412 w 610085"/>
                    <a:gd name="connsiteY2" fmla="*/ 345057 h 532974"/>
                    <a:gd name="connsiteX3" fmla="*/ 459763 w 610085"/>
                    <a:gd name="connsiteY3" fmla="*/ 517585 h 532974"/>
                    <a:gd name="connsiteX4" fmla="*/ 166465 w 610085"/>
                    <a:gd name="connsiteY4" fmla="*/ 508959 h 532974"/>
                    <a:gd name="connsiteX5" fmla="*/ 11189 w 610085"/>
                    <a:gd name="connsiteY5" fmla="*/ 379563 h 532974"/>
                    <a:gd name="connsiteX6" fmla="*/ 28442 w 610085"/>
                    <a:gd name="connsiteY6" fmla="*/ 146649 h 532974"/>
                    <a:gd name="connsiteX7" fmla="*/ 157839 w 610085"/>
                    <a:gd name="connsiteY7" fmla="*/ 0 h 5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085" h="532974">
                      <a:moveTo>
                        <a:pt x="425257" y="8627"/>
                      </a:moveTo>
                      <a:cubicBezTo>
                        <a:pt x="514396" y="80514"/>
                        <a:pt x="524461" y="81951"/>
                        <a:pt x="563280" y="138023"/>
                      </a:cubicBezTo>
                      <a:cubicBezTo>
                        <a:pt x="602099" y="194095"/>
                        <a:pt x="617913" y="232913"/>
                        <a:pt x="606412" y="345057"/>
                      </a:cubicBezTo>
                      <a:cubicBezTo>
                        <a:pt x="569031" y="422694"/>
                        <a:pt x="533087" y="490268"/>
                        <a:pt x="459763" y="517585"/>
                      </a:cubicBezTo>
                      <a:cubicBezTo>
                        <a:pt x="386439" y="544902"/>
                        <a:pt x="241227" y="531963"/>
                        <a:pt x="166465" y="508959"/>
                      </a:cubicBezTo>
                      <a:cubicBezTo>
                        <a:pt x="91703" y="485955"/>
                        <a:pt x="34193" y="439948"/>
                        <a:pt x="11189" y="379563"/>
                      </a:cubicBezTo>
                      <a:cubicBezTo>
                        <a:pt x="-11815" y="319178"/>
                        <a:pt x="4000" y="209910"/>
                        <a:pt x="28442" y="146649"/>
                      </a:cubicBezTo>
                      <a:cubicBezTo>
                        <a:pt x="52884" y="83389"/>
                        <a:pt x="110393" y="30192"/>
                        <a:pt x="157839"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p:cNvSpPr txBox="1"/>
              <p:nvPr/>
            </p:nvSpPr>
            <p:spPr>
              <a:xfrm>
                <a:off x="1364997" y="5140810"/>
                <a:ext cx="769763" cy="338554"/>
              </a:xfrm>
              <a:prstGeom prst="rect">
                <a:avLst/>
              </a:prstGeom>
              <a:noFill/>
            </p:spPr>
            <p:txBody>
              <a:bodyPr wrap="none" rtlCol="0">
                <a:spAutoFit/>
              </a:bodyPr>
              <a:lstStyle/>
              <a:p>
                <a:r>
                  <a:rPr lang="en-GB" sz="1600" i="1" dirty="0" smtClean="0">
                    <a:solidFill>
                      <a:schemeClr val="accent4">
                        <a:lumMod val="50000"/>
                      </a:schemeClr>
                    </a:solidFill>
                  </a:rPr>
                  <a:t>divide</a:t>
                </a:r>
                <a:endParaRPr lang="en-GB" sz="1600" i="1" dirty="0">
                  <a:solidFill>
                    <a:schemeClr val="accent4">
                      <a:lumMod val="50000"/>
                    </a:schemeClr>
                  </a:solidFill>
                </a:endParaRPr>
              </a:p>
            </p:txBody>
          </p:sp>
        </p:grpSp>
      </p:grpSp>
    </p:spTree>
    <p:extLst>
      <p:ext uri="{BB962C8B-B14F-4D97-AF65-F5344CB8AC3E}">
        <p14:creationId xmlns:p14="http://schemas.microsoft.com/office/powerpoint/2010/main" val="2459069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Transformations illustrated</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41</a:t>
            </a:fld>
            <a:endParaRPr lang="en-GB" noProof="0" dirty="0"/>
          </a:p>
        </p:txBody>
      </p:sp>
      <p:pic>
        <p:nvPicPr>
          <p:cNvPr id="4" name="Picture 5"/>
          <p:cNvPicPr>
            <a:picLocks noChangeAspect="1" noChangeArrowheads="1"/>
          </p:cNvPicPr>
          <p:nvPr/>
        </p:nvPicPr>
        <p:blipFill>
          <a:blip r:embed="rId2" cstate="print"/>
          <a:srcRect/>
          <a:stretch>
            <a:fillRect/>
          </a:stretch>
        </p:blipFill>
        <p:spPr bwMode="auto">
          <a:xfrm>
            <a:off x="3075630" y="1607525"/>
            <a:ext cx="2523810" cy="2085715"/>
          </a:xfrm>
          <a:prstGeom prst="rect">
            <a:avLst/>
          </a:prstGeom>
          <a:noFill/>
          <a:ln w="9525">
            <a:noFill/>
            <a:miter lim="800000"/>
            <a:headEnd/>
            <a:tailEnd/>
          </a:ln>
        </p:spPr>
      </p:pic>
      <p:sp>
        <p:nvSpPr>
          <p:cNvPr id="5" name="TextBox 4"/>
          <p:cNvSpPr txBox="1"/>
          <p:nvPr/>
        </p:nvSpPr>
        <p:spPr bwMode="auto">
          <a:xfrm>
            <a:off x="3671237" y="1340855"/>
            <a:ext cx="1131720"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chemeClr val="tx1"/>
                </a:solidFill>
                <a:effectLst/>
                <a:uLnTx/>
                <a:uFillTx/>
                <a:latin typeface="+mj-lt"/>
                <a:ea typeface="+mj-ea"/>
                <a:cs typeface="+mj-cs"/>
              </a:rPr>
              <a:t>Trajectories</a:t>
            </a:r>
          </a:p>
        </p:txBody>
      </p:sp>
      <p:pic>
        <p:nvPicPr>
          <p:cNvPr id="6" name="Picture 2"/>
          <p:cNvPicPr>
            <a:picLocks noChangeAspect="1" noChangeArrowheads="1"/>
          </p:cNvPicPr>
          <p:nvPr/>
        </p:nvPicPr>
        <p:blipFill>
          <a:blip r:embed="rId3" cstate="print"/>
          <a:srcRect/>
          <a:stretch>
            <a:fillRect/>
          </a:stretch>
        </p:blipFill>
        <p:spPr bwMode="auto">
          <a:xfrm>
            <a:off x="220178" y="2276515"/>
            <a:ext cx="2320000" cy="2062857"/>
          </a:xfrm>
          <a:prstGeom prst="rect">
            <a:avLst/>
          </a:prstGeom>
          <a:noFill/>
          <a:ln w="9525">
            <a:noFill/>
            <a:miter lim="800000"/>
            <a:headEnd/>
            <a:tailEnd/>
          </a:ln>
        </p:spPr>
      </p:pic>
      <p:cxnSp>
        <p:nvCxnSpPr>
          <p:cNvPr id="7" name="Straight Arrow Connector 6"/>
          <p:cNvCxnSpPr/>
          <p:nvPr/>
        </p:nvCxnSpPr>
        <p:spPr bwMode="auto">
          <a:xfrm flipH="1">
            <a:off x="2372906" y="1964826"/>
            <a:ext cx="884172" cy="566777"/>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8" name="TextBox 7"/>
          <p:cNvSpPr txBox="1"/>
          <p:nvPr/>
        </p:nvSpPr>
        <p:spPr bwMode="auto">
          <a:xfrm>
            <a:off x="1354771" y="1964826"/>
            <a:ext cx="1367362"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600" kern="0" dirty="0" smtClean="0">
                <a:latin typeface="+mj-lt"/>
                <a:ea typeface="+mj-ea"/>
                <a:cs typeface="+mj-cs"/>
              </a:rPr>
              <a:t>divide</a:t>
            </a:r>
            <a:r>
              <a:rPr kumimoji="0" lang="en-GB" sz="1600" i="0" u="none" strike="noStrike" kern="0" cap="none" spc="0" normalizeH="0" baseline="0" noProof="0" dirty="0" smtClean="0">
                <a:ln>
                  <a:noFill/>
                </a:ln>
                <a:solidFill>
                  <a:schemeClr val="tx1"/>
                </a:solidFill>
                <a:effectLst/>
                <a:uLnTx/>
                <a:uFillTx/>
                <a:latin typeface="+mj-lt"/>
                <a:ea typeface="+mj-ea"/>
                <a:cs typeface="+mj-cs"/>
              </a:rPr>
              <a:t> into trips</a:t>
            </a:r>
          </a:p>
        </p:txBody>
      </p:sp>
      <p:pic>
        <p:nvPicPr>
          <p:cNvPr id="9" name="Picture 3"/>
          <p:cNvPicPr>
            <a:picLocks noChangeAspect="1" noChangeArrowheads="1"/>
          </p:cNvPicPr>
          <p:nvPr/>
        </p:nvPicPr>
        <p:blipFill>
          <a:blip r:embed="rId4" cstate="print"/>
          <a:srcRect/>
          <a:stretch>
            <a:fillRect/>
          </a:stretch>
        </p:blipFill>
        <p:spPr bwMode="auto">
          <a:xfrm>
            <a:off x="1770982" y="4397008"/>
            <a:ext cx="2309524" cy="1971429"/>
          </a:xfrm>
          <a:prstGeom prst="rect">
            <a:avLst/>
          </a:prstGeom>
          <a:noFill/>
          <a:ln w="9525">
            <a:noFill/>
            <a:miter lim="800000"/>
            <a:headEnd/>
            <a:tailEnd/>
          </a:ln>
        </p:spPr>
      </p:pic>
      <p:cxnSp>
        <p:nvCxnSpPr>
          <p:cNvPr id="10" name="Straight Arrow Connector 9"/>
          <p:cNvCxnSpPr/>
          <p:nvPr/>
        </p:nvCxnSpPr>
        <p:spPr bwMode="auto">
          <a:xfrm flipH="1">
            <a:off x="2750757" y="3415775"/>
            <a:ext cx="453422" cy="944628"/>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11" name="TextBox 10"/>
          <p:cNvSpPr txBox="1"/>
          <p:nvPr/>
        </p:nvSpPr>
        <p:spPr bwMode="auto">
          <a:xfrm>
            <a:off x="2969911" y="3838969"/>
            <a:ext cx="717917"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600" kern="0" dirty="0" smtClean="0">
                <a:latin typeface="+mj-lt"/>
                <a:ea typeface="+mj-ea"/>
                <a:cs typeface="+mj-cs"/>
              </a:rPr>
              <a:t>extract</a:t>
            </a:r>
            <a:r>
              <a:rPr kumimoji="0" lang="en-GB" sz="1600" i="0" u="none" strike="noStrike" kern="0" cap="none" spc="0" normalizeH="0" baseline="0" noProof="0" dirty="0" smtClean="0">
                <a:ln>
                  <a:noFill/>
                </a:ln>
                <a:solidFill>
                  <a:schemeClr val="tx1"/>
                </a:solidFill>
                <a:effectLst/>
                <a:uLnTx/>
                <a:uFillTx/>
                <a:latin typeface="+mj-lt"/>
                <a:ea typeface="+mj-ea"/>
                <a:cs typeface="+mj-cs"/>
              </a:rPr>
              <a:t> </a:t>
            </a:r>
            <a:br>
              <a:rPr kumimoji="0" lang="en-GB" sz="1600" i="0" u="none" strike="noStrike" kern="0" cap="none" spc="0" normalizeH="0" baseline="0" noProof="0" dirty="0" smtClean="0">
                <a:ln>
                  <a:noFill/>
                </a:ln>
                <a:solidFill>
                  <a:schemeClr val="tx1"/>
                </a:solidFill>
                <a:effectLst/>
                <a:uLnTx/>
                <a:uFillTx/>
                <a:latin typeface="+mj-lt"/>
                <a:ea typeface="+mj-ea"/>
                <a:cs typeface="+mj-cs"/>
              </a:rPr>
            </a:br>
            <a:r>
              <a:rPr kumimoji="0" lang="en-GB" sz="1600" i="0" u="none" strike="noStrike" kern="0" cap="none" spc="0" normalizeH="0" baseline="0" noProof="0" dirty="0" smtClean="0">
                <a:ln>
                  <a:noFill/>
                </a:ln>
                <a:solidFill>
                  <a:schemeClr val="tx1"/>
                </a:solidFill>
                <a:effectLst/>
                <a:uLnTx/>
                <a:uFillTx/>
                <a:latin typeface="+mj-lt"/>
                <a:ea typeface="+mj-ea"/>
                <a:cs typeface="+mj-cs"/>
              </a:rPr>
              <a:t>events</a:t>
            </a:r>
          </a:p>
        </p:txBody>
      </p:sp>
      <p:pic>
        <p:nvPicPr>
          <p:cNvPr id="12" name="Picture 2"/>
          <p:cNvPicPr>
            <a:picLocks noChangeAspect="1" noChangeArrowheads="1"/>
          </p:cNvPicPr>
          <p:nvPr/>
        </p:nvPicPr>
        <p:blipFill>
          <a:blip r:embed="rId5" cstate="print"/>
          <a:srcRect/>
          <a:stretch>
            <a:fillRect/>
          </a:stretch>
        </p:blipFill>
        <p:spPr bwMode="auto">
          <a:xfrm>
            <a:off x="6602888" y="1531961"/>
            <a:ext cx="2462857" cy="2302858"/>
          </a:xfrm>
          <a:prstGeom prst="rect">
            <a:avLst/>
          </a:prstGeom>
          <a:noFill/>
          <a:ln w="9525">
            <a:noFill/>
            <a:miter lim="800000"/>
            <a:headEnd/>
            <a:tailEnd/>
          </a:ln>
        </p:spPr>
      </p:pic>
      <p:sp>
        <p:nvSpPr>
          <p:cNvPr id="13" name="TextBox 12"/>
          <p:cNvSpPr txBox="1"/>
          <p:nvPr/>
        </p:nvSpPr>
        <p:spPr bwMode="auto">
          <a:xfrm>
            <a:off x="5327703" y="3884311"/>
            <a:ext cx="923330"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chemeClr val="tx1"/>
                </a:solidFill>
                <a:effectLst/>
                <a:uLnTx/>
                <a:uFillTx/>
                <a:latin typeface="+mj-lt"/>
                <a:ea typeface="+mj-ea"/>
                <a:cs typeface="+mj-cs"/>
              </a:rPr>
              <a:t>aggregate</a:t>
            </a:r>
          </a:p>
        </p:txBody>
      </p:sp>
      <p:pic>
        <p:nvPicPr>
          <p:cNvPr id="14" name="Picture 4"/>
          <p:cNvPicPr>
            <a:picLocks noChangeAspect="1" noChangeArrowheads="1"/>
          </p:cNvPicPr>
          <p:nvPr/>
        </p:nvPicPr>
        <p:blipFill>
          <a:blip r:embed="rId6" cstate="print"/>
          <a:srcRect/>
          <a:stretch>
            <a:fillRect/>
          </a:stretch>
        </p:blipFill>
        <p:spPr bwMode="auto">
          <a:xfrm>
            <a:off x="4802957" y="4348104"/>
            <a:ext cx="2034286" cy="2285714"/>
          </a:xfrm>
          <a:prstGeom prst="rect">
            <a:avLst/>
          </a:prstGeom>
          <a:noFill/>
          <a:ln w="9525">
            <a:noFill/>
            <a:miter lim="800000"/>
            <a:headEnd/>
            <a:tailEnd/>
          </a:ln>
        </p:spPr>
      </p:pic>
      <p:pic>
        <p:nvPicPr>
          <p:cNvPr id="15" name="Picture 5"/>
          <p:cNvPicPr>
            <a:picLocks noChangeAspect="1" noChangeArrowheads="1"/>
          </p:cNvPicPr>
          <p:nvPr/>
        </p:nvPicPr>
        <p:blipFill>
          <a:blip r:embed="rId7" cstate="print"/>
          <a:srcRect/>
          <a:stretch>
            <a:fillRect/>
          </a:stretch>
        </p:blipFill>
        <p:spPr bwMode="auto">
          <a:xfrm>
            <a:off x="6859530" y="4691199"/>
            <a:ext cx="2045714" cy="777143"/>
          </a:xfrm>
          <a:prstGeom prst="rect">
            <a:avLst/>
          </a:prstGeom>
          <a:noFill/>
          <a:ln w="9525">
            <a:noFill/>
            <a:miter lim="800000"/>
            <a:headEnd/>
            <a:tailEnd/>
          </a:ln>
        </p:spPr>
      </p:pic>
      <p:cxnSp>
        <p:nvCxnSpPr>
          <p:cNvPr id="16" name="Straight Arrow Connector 15"/>
          <p:cNvCxnSpPr/>
          <p:nvPr/>
        </p:nvCxnSpPr>
        <p:spPr bwMode="auto">
          <a:xfrm>
            <a:off x="5380602" y="2040397"/>
            <a:ext cx="1262023" cy="60456"/>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
        <p:nvSpPr>
          <p:cNvPr id="17" name="TextBox 16"/>
          <p:cNvSpPr txBox="1"/>
          <p:nvPr/>
        </p:nvSpPr>
        <p:spPr bwMode="auto">
          <a:xfrm>
            <a:off x="5638800" y="2132341"/>
            <a:ext cx="923330" cy="24622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600" i="0" u="none" strike="noStrike" kern="0" cap="none" spc="0" normalizeH="0" baseline="0" noProof="0" dirty="0" smtClean="0">
                <a:ln>
                  <a:noFill/>
                </a:ln>
                <a:solidFill>
                  <a:schemeClr val="tx1"/>
                </a:solidFill>
                <a:effectLst/>
                <a:uLnTx/>
                <a:uFillTx/>
                <a:latin typeface="+mj-lt"/>
                <a:ea typeface="+mj-ea"/>
                <a:cs typeface="+mj-cs"/>
              </a:rPr>
              <a:t>aggregate</a:t>
            </a:r>
          </a:p>
        </p:txBody>
      </p:sp>
      <p:sp>
        <p:nvSpPr>
          <p:cNvPr id="18" name="TextBox 17"/>
          <p:cNvSpPr txBox="1"/>
          <p:nvPr/>
        </p:nvSpPr>
        <p:spPr bwMode="auto">
          <a:xfrm>
            <a:off x="831376" y="5937550"/>
            <a:ext cx="91731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kumimoji="0" lang="en-GB" sz="1400" i="0" u="none" strike="noStrike" kern="0" cap="none" spc="0" normalizeH="0" baseline="0" noProof="0" dirty="0" smtClean="0">
                <a:ln>
                  <a:noFill/>
                </a:ln>
                <a:solidFill>
                  <a:schemeClr val="tx1"/>
                </a:solidFill>
                <a:effectLst/>
                <a:uLnTx/>
                <a:uFillTx/>
                <a:latin typeface="+mj-lt"/>
                <a:ea typeface="+mj-ea"/>
                <a:cs typeface="+mj-cs"/>
              </a:rPr>
              <a:t>e.g., stops and parking</a:t>
            </a:r>
          </a:p>
        </p:txBody>
      </p:sp>
      <p:sp>
        <p:nvSpPr>
          <p:cNvPr id="19" name="TextBox 18"/>
          <p:cNvSpPr txBox="1"/>
          <p:nvPr/>
        </p:nvSpPr>
        <p:spPr bwMode="auto">
          <a:xfrm>
            <a:off x="6615953" y="3837126"/>
            <a:ext cx="243583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presence</a:t>
            </a:r>
            <a:r>
              <a:rPr kumimoji="0" lang="en-GB" sz="1400" i="0" u="none" strike="noStrike" kern="0" cap="none" spc="0" normalizeH="0" baseline="0" noProof="0" dirty="0" smtClean="0">
                <a:ln>
                  <a:noFill/>
                </a:ln>
                <a:solidFill>
                  <a:schemeClr val="tx1"/>
                </a:solidFill>
                <a:effectLst/>
                <a:uLnTx/>
                <a:uFillTx/>
                <a:latin typeface="+mj-lt"/>
                <a:ea typeface="+mj-ea"/>
                <a:cs typeface="+mj-cs"/>
              </a:rPr>
              <a:t> of cars  in areas by time intervals</a:t>
            </a:r>
          </a:p>
        </p:txBody>
      </p:sp>
      <p:sp>
        <p:nvSpPr>
          <p:cNvPr id="20" name="TextBox 19"/>
          <p:cNvSpPr txBox="1"/>
          <p:nvPr/>
        </p:nvSpPr>
        <p:spPr bwMode="auto">
          <a:xfrm>
            <a:off x="6859530" y="5547000"/>
            <a:ext cx="2020901"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400" kern="0" dirty="0" smtClean="0">
                <a:latin typeface="+mj-lt"/>
                <a:ea typeface="+mj-ea"/>
                <a:cs typeface="+mj-cs"/>
              </a:rPr>
              <a:t>flows (aggregate moves)</a:t>
            </a:r>
            <a:r>
              <a:rPr kumimoji="0" lang="en-GB" sz="1400" i="0" u="none" strike="noStrike" kern="0" cap="none" spc="0" normalizeH="0" baseline="0" noProof="0" dirty="0" smtClean="0">
                <a:ln>
                  <a:noFill/>
                </a:ln>
                <a:solidFill>
                  <a:schemeClr val="tx1"/>
                </a:solidFill>
                <a:effectLst/>
                <a:uLnTx/>
                <a:uFillTx/>
                <a:latin typeface="+mj-lt"/>
                <a:ea typeface="+mj-ea"/>
                <a:cs typeface="+mj-cs"/>
              </a:rPr>
              <a:t> of cars between areas by time intervals</a:t>
            </a:r>
          </a:p>
        </p:txBody>
      </p:sp>
      <p:cxnSp>
        <p:nvCxnSpPr>
          <p:cNvPr id="21" name="Straight Arrow Connector 20"/>
          <p:cNvCxnSpPr/>
          <p:nvPr/>
        </p:nvCxnSpPr>
        <p:spPr bwMode="auto">
          <a:xfrm>
            <a:off x="5040536" y="3680271"/>
            <a:ext cx="400522" cy="680132"/>
          </a:xfrm>
          <a:prstGeom prst="straightConnector1">
            <a:avLst/>
          </a:prstGeom>
          <a:noFill/>
          <a:ln w="12700" cap="flat" cmpd="sng" algn="ctr">
            <a:solidFill>
              <a:schemeClr val="tx1">
                <a:lumMod val="75000"/>
                <a:lumOff val="25000"/>
              </a:schemeClr>
            </a:solidFill>
            <a:prstDash val="solid"/>
            <a:round/>
            <a:headEnd type="none" w="med" len="med"/>
            <a:tailEnd type="arrow"/>
          </a:ln>
          <a:effectLst/>
        </p:spPr>
      </p:cxnSp>
    </p:spTree>
    <p:extLst>
      <p:ext uri="{BB962C8B-B14F-4D97-AF65-F5344CB8AC3E}">
        <p14:creationId xmlns:p14="http://schemas.microsoft.com/office/powerpoint/2010/main" val="30399936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Purposes of data transformations</a:t>
            </a:r>
            <a:endParaRPr lang="en-GB" dirty="0"/>
          </a:p>
        </p:txBody>
      </p:sp>
      <p:sp>
        <p:nvSpPr>
          <p:cNvPr id="3" name="Content Placeholder 2"/>
          <p:cNvSpPr>
            <a:spLocks noGrp="1"/>
          </p:cNvSpPr>
          <p:nvPr>
            <p:ph idx="1"/>
          </p:nvPr>
        </p:nvSpPr>
        <p:spPr/>
        <p:txBody>
          <a:bodyPr/>
          <a:lstStyle/>
          <a:p>
            <a:r>
              <a:rPr lang="en-GB" b="1" dirty="0" smtClean="0"/>
              <a:t>Aggregation</a:t>
            </a:r>
          </a:p>
          <a:p>
            <a:pPr lvl="1"/>
            <a:r>
              <a:rPr lang="en-GB" dirty="0" smtClean="0"/>
              <a:t>Supports abstraction, gaining </a:t>
            </a:r>
            <a:br>
              <a:rPr lang="en-GB" dirty="0" smtClean="0"/>
            </a:br>
            <a:r>
              <a:rPr lang="en-GB" dirty="0" smtClean="0"/>
              <a:t>an overall view of characteristics </a:t>
            </a:r>
            <a:br>
              <a:rPr lang="en-GB" dirty="0" smtClean="0"/>
            </a:br>
            <a:r>
              <a:rPr lang="en-GB" dirty="0" smtClean="0"/>
              <a:t>and behaviour</a:t>
            </a:r>
          </a:p>
          <a:p>
            <a:pPr lvl="1"/>
            <a:r>
              <a:rPr lang="en-GB" dirty="0" smtClean="0"/>
              <a:t>Reduces large data</a:t>
            </a:r>
          </a:p>
          <a:p>
            <a:pPr lvl="1"/>
            <a:r>
              <a:rPr lang="en-GB" dirty="0" smtClean="0"/>
              <a:t>Simplifies complex data</a:t>
            </a:r>
          </a:p>
          <a:p>
            <a:r>
              <a:rPr lang="en-GB" b="1" dirty="0" smtClean="0"/>
              <a:t>Extraction</a:t>
            </a:r>
            <a:r>
              <a:rPr lang="en-GB" dirty="0" smtClean="0"/>
              <a:t> </a:t>
            </a:r>
            <a:r>
              <a:rPr lang="en-GB" i="1" dirty="0" smtClean="0"/>
              <a:t>of events, etc.</a:t>
            </a:r>
          </a:p>
          <a:p>
            <a:pPr lvl="1"/>
            <a:r>
              <a:rPr lang="en-GB" dirty="0" smtClean="0"/>
              <a:t>Selects a portion of data relevant to a task, enables focusing</a:t>
            </a:r>
          </a:p>
          <a:p>
            <a:pPr lvl="1"/>
            <a:r>
              <a:rPr lang="en-GB" dirty="0" smtClean="0"/>
              <a:t>Allows dealing with complex data portion-wise</a:t>
            </a:r>
          </a:p>
          <a:p>
            <a:r>
              <a:rPr lang="en-GB" b="1" dirty="0" smtClean="0"/>
              <a:t>Integration, disintegration, projection </a:t>
            </a:r>
            <a:r>
              <a:rPr lang="en-GB" dirty="0" smtClean="0"/>
              <a:t>(taking one of possible aspects)</a:t>
            </a:r>
          </a:p>
          <a:p>
            <a:pPr lvl="1"/>
            <a:r>
              <a:rPr lang="en-GB" dirty="0" smtClean="0"/>
              <a:t>Adapts data to analysis tasks</a:t>
            </a:r>
          </a:p>
        </p:txBody>
      </p:sp>
      <p:sp>
        <p:nvSpPr>
          <p:cNvPr id="44" name="Slide Number Placeholder 43"/>
          <p:cNvSpPr>
            <a:spLocks noGrp="1"/>
          </p:cNvSpPr>
          <p:nvPr>
            <p:ph type="sldNum" sz="quarter" idx="12"/>
          </p:nvPr>
        </p:nvSpPr>
        <p:spPr/>
        <p:txBody>
          <a:bodyPr/>
          <a:lstStyle/>
          <a:p>
            <a:fld id="{FB8AE29E-CEF7-4D01-9252-1A41198295E8}" type="slidenum">
              <a:rPr lang="en-GB" noProof="0" smtClean="0"/>
              <a:pPr/>
              <a:t>42</a:t>
            </a:fld>
            <a:endParaRPr lang="en-GB" noProof="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897" y="1756266"/>
            <a:ext cx="4938188" cy="2161829"/>
          </a:xfrm>
          <a:prstGeom prst="rect">
            <a:avLst/>
          </a:prstGeom>
        </p:spPr>
      </p:pic>
    </p:spTree>
    <p:extLst>
      <p:ext uri="{BB962C8B-B14F-4D97-AF65-F5344CB8AC3E}">
        <p14:creationId xmlns:p14="http://schemas.microsoft.com/office/powerpoint/2010/main" val="1913375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GB" dirty="0" err="1" smtClean="0"/>
              <a:t>Spatio</a:t>
            </a:r>
            <a:r>
              <a:rPr lang="en-GB" dirty="0" smtClean="0"/>
              <a:t>-temporal aggregation of spatial events and trajectories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43</a:t>
            </a:fld>
            <a:endParaRPr lang="en-GB" noProof="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5880" y="3952113"/>
            <a:ext cx="4938188" cy="2161829"/>
          </a:xfrm>
          <a:prstGeom prst="rect">
            <a:avLst/>
          </a:prstGeom>
        </p:spPr>
      </p:pic>
      <p:sp>
        <p:nvSpPr>
          <p:cNvPr id="6" name="Rectangle 5"/>
          <p:cNvSpPr/>
          <p:nvPr/>
        </p:nvSpPr>
        <p:spPr>
          <a:xfrm>
            <a:off x="5196625" y="4372378"/>
            <a:ext cx="553792" cy="17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145110" y="5396249"/>
            <a:ext cx="528034" cy="160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2114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aggregation</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GB" dirty="0" smtClean="0"/>
              <a:t>Divide the space into compartments</a:t>
            </a:r>
          </a:p>
          <a:p>
            <a:pPr marL="457200" indent="-457200">
              <a:buFont typeface="+mj-lt"/>
              <a:buAutoNum type="arabicPeriod"/>
            </a:pPr>
            <a:r>
              <a:rPr lang="en-GB" dirty="0" smtClean="0"/>
              <a:t>Divide the time range of the data into intervals</a:t>
            </a:r>
          </a:p>
          <a:p>
            <a:pPr marL="457200" indent="-457200">
              <a:buFont typeface="+mj-lt"/>
              <a:buAutoNum type="arabicPeriod"/>
            </a:pPr>
            <a:r>
              <a:rPr lang="en-GB" dirty="0" smtClean="0"/>
              <a:t>For each compartment and interval, compute statistics of the events or trajectories (count, density, statistics of attribute values)</a:t>
            </a:r>
          </a:p>
          <a:p>
            <a:pPr marL="457200" indent="-457200">
              <a:buFont typeface="+mj-lt"/>
              <a:buAutoNum type="arabicPeriod"/>
            </a:pPr>
            <a:r>
              <a:rPr lang="en-GB" dirty="0" smtClean="0"/>
              <a:t>In case of trajectories: for each pair of compartments and time interval, compute the number of moves, the number of distinct objects that moved, and statistics of the movement characteristics (e.g., mean speed)</a:t>
            </a:r>
          </a:p>
          <a:p>
            <a:pPr marL="0" indent="0">
              <a:buNone/>
            </a:pPr>
            <a:endParaRPr lang="en-GB" dirty="0"/>
          </a:p>
          <a:p>
            <a:pPr marL="0" indent="0">
              <a:buNone/>
            </a:pPr>
            <a:r>
              <a:rPr lang="en-GB" dirty="0" smtClean="0"/>
              <a:t>Result: spatial time series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44</a:t>
            </a:fld>
            <a:endParaRPr lang="en-GB" noProof="0" dirty="0"/>
          </a:p>
        </p:txBody>
      </p:sp>
    </p:spTree>
    <p:extLst>
      <p:ext uri="{BB962C8B-B14F-4D97-AF65-F5344CB8AC3E}">
        <p14:creationId xmlns:p14="http://schemas.microsoft.com/office/powerpoint/2010/main" val="2529191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Space division: a regular grid</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45</a:t>
            </a:fld>
            <a:endParaRPr lang="en-GB" noProof="0" dirty="0"/>
          </a:p>
        </p:txBody>
      </p:sp>
      <p:pic>
        <p:nvPicPr>
          <p:cNvPr id="4" name="Picture 3"/>
          <p:cNvPicPr>
            <a:picLocks noChangeAspect="1"/>
          </p:cNvPicPr>
          <p:nvPr/>
        </p:nvPicPr>
        <p:blipFill>
          <a:blip r:embed="rId2" cstate="print"/>
          <a:stretch>
            <a:fillRect/>
          </a:stretch>
        </p:blipFill>
        <p:spPr>
          <a:xfrm>
            <a:off x="1503827" y="1472338"/>
            <a:ext cx="6167341" cy="3645203"/>
          </a:xfrm>
          <a:prstGeom prst="rect">
            <a:avLst/>
          </a:prstGeom>
        </p:spPr>
      </p:pic>
    </p:spTree>
    <p:extLst>
      <p:ext uri="{BB962C8B-B14F-4D97-AF65-F5344CB8AC3E}">
        <p14:creationId xmlns:p14="http://schemas.microsoft.com/office/powerpoint/2010/main" val="7395073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Space division: arbitrary areas (such as administrative units)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46</a:t>
            </a:fld>
            <a:endParaRPr lang="en-GB" noProof="0" dirty="0"/>
          </a:p>
        </p:txBody>
      </p:sp>
      <p:sp>
        <p:nvSpPr>
          <p:cNvPr id="5" name="TextBox 4"/>
          <p:cNvSpPr txBox="1"/>
          <p:nvPr/>
        </p:nvSpPr>
        <p:spPr>
          <a:xfrm>
            <a:off x="356461" y="5108024"/>
            <a:ext cx="8462075" cy="923330"/>
          </a:xfrm>
          <a:prstGeom prst="rect">
            <a:avLst/>
          </a:prstGeom>
          <a:noFill/>
        </p:spPr>
        <p:txBody>
          <a:bodyPr wrap="square" rtlCol="0">
            <a:spAutoFit/>
          </a:bodyPr>
          <a:lstStyle/>
          <a:p>
            <a:r>
              <a:rPr lang="en-GB" dirty="0" smtClean="0">
                <a:sym typeface="Symbol" panose="05050102010706020507" pitchFamily="18" charset="2"/>
              </a:rPr>
              <a:t>Arbitrary areas may significantly differ in sizes, which distorts the perception of the object density. </a:t>
            </a:r>
            <a:br>
              <a:rPr lang="en-GB" dirty="0" smtClean="0">
                <a:sym typeface="Symbol" panose="05050102010706020507" pitchFamily="18" charset="2"/>
              </a:rPr>
            </a:br>
            <a:r>
              <a:rPr lang="en-GB" dirty="0" smtClean="0">
                <a:sym typeface="Symbol" panose="05050102010706020507" pitchFamily="18" charset="2"/>
              </a:rPr>
              <a:t> </a:t>
            </a:r>
            <a:r>
              <a:rPr lang="en-GB" dirty="0">
                <a:sym typeface="Symbol" panose="05050102010706020507" pitchFamily="18" charset="2"/>
              </a:rPr>
              <a:t>C</a:t>
            </a:r>
            <a:r>
              <a:rPr lang="en-GB" dirty="0" smtClean="0">
                <a:sym typeface="Symbol" panose="05050102010706020507" pitchFamily="18" charset="2"/>
              </a:rPr>
              <a:t>horopleth maps, like this one, should </a:t>
            </a:r>
            <a:r>
              <a:rPr lang="en-GB" b="1" dirty="0" smtClean="0">
                <a:sym typeface="Symbol" panose="05050102010706020507" pitchFamily="18" charset="2"/>
              </a:rPr>
              <a:t>not</a:t>
            </a:r>
            <a:r>
              <a:rPr lang="en-GB" dirty="0" smtClean="0">
                <a:sym typeface="Symbol" panose="05050102010706020507" pitchFamily="18" charset="2"/>
              </a:rPr>
              <a:t> be used for representing counts by areas.</a:t>
            </a:r>
            <a:endParaRPr lang="en-GB" dirty="0"/>
          </a:p>
        </p:txBody>
      </p:sp>
      <p:pic>
        <p:nvPicPr>
          <p:cNvPr id="6" name="Picture 5"/>
          <p:cNvPicPr>
            <a:picLocks noChangeAspect="1"/>
          </p:cNvPicPr>
          <p:nvPr/>
        </p:nvPicPr>
        <p:blipFill>
          <a:blip r:embed="rId2" cstate="print"/>
          <a:stretch>
            <a:fillRect/>
          </a:stretch>
        </p:blipFill>
        <p:spPr>
          <a:xfrm>
            <a:off x="1508586" y="1472338"/>
            <a:ext cx="6157823" cy="3559546"/>
          </a:xfrm>
          <a:prstGeom prst="rect">
            <a:avLst/>
          </a:prstGeom>
        </p:spPr>
      </p:pic>
    </p:spTree>
    <p:extLst>
      <p:ext uri="{BB962C8B-B14F-4D97-AF65-F5344CB8AC3E}">
        <p14:creationId xmlns:p14="http://schemas.microsoft.com/office/powerpoint/2010/main" val="67382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Aggregation: absolute counts transformed to relative</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47</a:t>
            </a:fld>
            <a:endParaRPr lang="en-GB" noProof="0" dirty="0"/>
          </a:p>
        </p:txBody>
      </p:sp>
      <p:sp>
        <p:nvSpPr>
          <p:cNvPr id="5" name="TextBox 4"/>
          <p:cNvSpPr txBox="1"/>
          <p:nvPr/>
        </p:nvSpPr>
        <p:spPr>
          <a:xfrm>
            <a:off x="356461" y="5108024"/>
            <a:ext cx="8462075" cy="1200329"/>
          </a:xfrm>
          <a:prstGeom prst="rect">
            <a:avLst/>
          </a:prstGeom>
          <a:noFill/>
        </p:spPr>
        <p:txBody>
          <a:bodyPr wrap="square" rtlCol="0">
            <a:spAutoFit/>
          </a:bodyPr>
          <a:lstStyle/>
          <a:p>
            <a:r>
              <a:rPr lang="en-GB" dirty="0" smtClean="0"/>
              <a:t>A correct image of the variation of the object density can be obtained by transforming the absolute event counts to relative w.r.t. the areas of the districts</a:t>
            </a:r>
            <a:r>
              <a:rPr lang="en-GB" dirty="0" smtClean="0">
                <a:sym typeface="Symbol" panose="05050102010706020507" pitchFamily="18" charset="2"/>
              </a:rPr>
              <a:t>. </a:t>
            </a:r>
            <a:br>
              <a:rPr lang="en-GB" dirty="0" smtClean="0">
                <a:sym typeface="Symbol" panose="05050102010706020507" pitchFamily="18" charset="2"/>
              </a:rPr>
            </a:br>
            <a:r>
              <a:rPr lang="en-GB" dirty="0" smtClean="0">
                <a:sym typeface="Symbol" panose="05050102010706020507" pitchFamily="18" charset="2"/>
              </a:rPr>
              <a:t>When the data are related to lives and activities of people (e.g., tweets), it can also make sense to compute the relative counts w.r.t. the population of the districts.</a:t>
            </a:r>
            <a:endParaRPr lang="en-GB" dirty="0"/>
          </a:p>
        </p:txBody>
      </p:sp>
      <p:pic>
        <p:nvPicPr>
          <p:cNvPr id="8" name="Picture 7"/>
          <p:cNvPicPr>
            <a:picLocks noChangeAspect="1"/>
          </p:cNvPicPr>
          <p:nvPr/>
        </p:nvPicPr>
        <p:blipFill>
          <a:blip r:embed="rId2" cstate="print"/>
          <a:stretch>
            <a:fillRect/>
          </a:stretch>
        </p:blipFill>
        <p:spPr>
          <a:xfrm>
            <a:off x="1513345" y="1472338"/>
            <a:ext cx="6148306" cy="3588098"/>
          </a:xfrm>
          <a:prstGeom prst="rect">
            <a:avLst/>
          </a:prstGeom>
        </p:spPr>
      </p:pic>
    </p:spTree>
    <p:extLst>
      <p:ext uri="{BB962C8B-B14F-4D97-AF65-F5344CB8AC3E}">
        <p14:creationId xmlns:p14="http://schemas.microsoft.com/office/powerpoint/2010/main" val="40694884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Space division: an irregular grid</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48</a:t>
            </a:fld>
            <a:endParaRPr lang="en-GB" noProof="0" dirty="0"/>
          </a:p>
        </p:txBody>
      </p:sp>
      <p:pic>
        <p:nvPicPr>
          <p:cNvPr id="4" name="Picture 3"/>
          <p:cNvPicPr>
            <a:picLocks noChangeAspect="1"/>
          </p:cNvPicPr>
          <p:nvPr/>
        </p:nvPicPr>
        <p:blipFill>
          <a:blip r:embed="rId2"/>
          <a:stretch>
            <a:fillRect/>
          </a:stretch>
        </p:blipFill>
        <p:spPr>
          <a:xfrm>
            <a:off x="356461" y="1472338"/>
            <a:ext cx="5151365" cy="4603201"/>
          </a:xfrm>
          <a:prstGeom prst="rect">
            <a:avLst/>
          </a:prstGeom>
        </p:spPr>
      </p:pic>
      <p:pic>
        <p:nvPicPr>
          <p:cNvPr id="5" name="Picture 4"/>
          <p:cNvPicPr>
            <a:picLocks noChangeAspect="1"/>
          </p:cNvPicPr>
          <p:nvPr/>
        </p:nvPicPr>
        <p:blipFill>
          <a:blip r:embed="rId3"/>
          <a:stretch>
            <a:fillRect/>
          </a:stretch>
        </p:blipFill>
        <p:spPr>
          <a:xfrm>
            <a:off x="4943259" y="2269639"/>
            <a:ext cx="3875277" cy="34272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a:stretch>
            <a:fillRect/>
          </a:stretch>
        </p:blipFill>
        <p:spPr>
          <a:xfrm>
            <a:off x="5507826" y="5696839"/>
            <a:ext cx="1269371" cy="766080"/>
          </a:xfrm>
          <a:prstGeom prst="rect">
            <a:avLst/>
          </a:prstGeom>
        </p:spPr>
      </p:pic>
    </p:spTree>
    <p:extLst>
      <p:ext uri="{BB962C8B-B14F-4D97-AF65-F5344CB8AC3E}">
        <p14:creationId xmlns:p14="http://schemas.microsoft.com/office/powerpoint/2010/main" val="16408458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err="1" smtClean="0"/>
              <a:t>Voronoi</a:t>
            </a:r>
            <a:r>
              <a:rPr lang="en-GB" dirty="0" smtClean="0"/>
              <a:t> tessellation (</a:t>
            </a:r>
            <a:r>
              <a:rPr lang="en-GB" sz="2000" dirty="0" smtClean="0"/>
              <a:t>a.k.a.</a:t>
            </a:r>
            <a:r>
              <a:rPr lang="en-GB" dirty="0" smtClean="0"/>
              <a:t> </a:t>
            </a:r>
            <a:r>
              <a:rPr lang="en-GB" dirty="0" err="1" smtClean="0"/>
              <a:t>Voronoi</a:t>
            </a:r>
            <a:r>
              <a:rPr lang="en-GB" dirty="0" smtClean="0"/>
              <a:t> diagram)</a:t>
            </a:r>
            <a:endParaRPr lang="en-GB" dirty="0"/>
          </a:p>
        </p:txBody>
      </p:sp>
      <p:sp>
        <p:nvSpPr>
          <p:cNvPr id="5" name="Content Placeholder 4"/>
          <p:cNvSpPr>
            <a:spLocks noGrp="1"/>
          </p:cNvSpPr>
          <p:nvPr>
            <p:ph idx="1"/>
          </p:nvPr>
        </p:nvSpPr>
        <p:spPr>
          <a:xfrm>
            <a:off x="356461" y="1625601"/>
            <a:ext cx="8462075" cy="4359921"/>
          </a:xfrm>
        </p:spPr>
        <p:txBody>
          <a:bodyPr/>
          <a:lstStyle/>
          <a:p>
            <a:r>
              <a:rPr lang="en-US" dirty="0"/>
              <a:t>The partitioning of a plane with </a:t>
            </a:r>
            <a:r>
              <a:rPr lang="en-US" dirty="0" smtClean="0"/>
              <a:t>N </a:t>
            </a:r>
            <a:r>
              <a:rPr lang="en-US" dirty="0"/>
              <a:t>points into convex </a:t>
            </a:r>
            <a:r>
              <a:rPr lang="en-US" dirty="0" smtClean="0"/>
              <a:t>polygons </a:t>
            </a:r>
            <a:r>
              <a:rPr lang="en-US" i="1" dirty="0" smtClean="0"/>
              <a:t>(cells),</a:t>
            </a:r>
            <a:r>
              <a:rPr lang="en-US" dirty="0" smtClean="0"/>
              <a:t> </a:t>
            </a:r>
            <a:r>
              <a:rPr lang="en-US" dirty="0"/>
              <a:t>such that </a:t>
            </a:r>
            <a:endParaRPr lang="en-US" dirty="0" smtClean="0"/>
          </a:p>
          <a:p>
            <a:pPr lvl="1"/>
            <a:r>
              <a:rPr lang="en-US" dirty="0" smtClean="0"/>
              <a:t>each </a:t>
            </a:r>
            <a:r>
              <a:rPr lang="en-US" dirty="0"/>
              <a:t>polygon contains exactly one </a:t>
            </a:r>
            <a:r>
              <a:rPr lang="en-US" dirty="0" smtClean="0"/>
              <a:t>generating point</a:t>
            </a:r>
          </a:p>
          <a:p>
            <a:pPr lvl="1"/>
            <a:r>
              <a:rPr lang="en-US" dirty="0" smtClean="0"/>
              <a:t>every </a:t>
            </a:r>
            <a:r>
              <a:rPr lang="en-US" dirty="0"/>
              <a:t>point in a given polygon is closer to its generating point than to any other</a:t>
            </a:r>
            <a:r>
              <a:rPr lang="en-US" dirty="0" smtClean="0"/>
              <a:t>.</a:t>
            </a:r>
          </a:p>
          <a:p>
            <a:r>
              <a:rPr lang="en-US" dirty="0" smtClean="0"/>
              <a:t>The generating points are also </a:t>
            </a:r>
            <a:br>
              <a:rPr lang="en-US" dirty="0" smtClean="0"/>
            </a:br>
            <a:r>
              <a:rPr lang="en-US" dirty="0" smtClean="0"/>
              <a:t>called </a:t>
            </a:r>
            <a:r>
              <a:rPr lang="en-US" i="1" dirty="0" smtClean="0"/>
              <a:t>seeds</a:t>
            </a:r>
            <a:r>
              <a:rPr lang="en-US" dirty="0" smtClean="0"/>
              <a:t>.</a:t>
            </a:r>
          </a:p>
          <a:p>
            <a:r>
              <a:rPr lang="en-US" dirty="0"/>
              <a:t> A </a:t>
            </a:r>
            <a:r>
              <a:rPr lang="en-US" dirty="0" err="1"/>
              <a:t>Voronoi</a:t>
            </a:r>
            <a:r>
              <a:rPr lang="en-US" dirty="0"/>
              <a:t> diagram is </a:t>
            </a:r>
            <a:r>
              <a:rPr lang="en-US" dirty="0" smtClean="0"/>
              <a:t>also </a:t>
            </a:r>
            <a:r>
              <a:rPr lang="en-US" dirty="0"/>
              <a:t>known </a:t>
            </a:r>
            <a:r>
              <a:rPr lang="en-US" dirty="0" smtClean="0"/>
              <a:t/>
            </a:r>
            <a:br>
              <a:rPr lang="en-US" dirty="0" smtClean="0"/>
            </a:br>
            <a:r>
              <a:rPr lang="en-US" dirty="0" smtClean="0"/>
              <a:t>as </a:t>
            </a:r>
            <a:r>
              <a:rPr lang="en-US" dirty="0"/>
              <a:t>a </a:t>
            </a:r>
            <a:r>
              <a:rPr lang="en-US" dirty="0" err="1"/>
              <a:t>Dirichlet</a:t>
            </a:r>
            <a:r>
              <a:rPr lang="en-US" dirty="0"/>
              <a:t> tessellation.</a:t>
            </a:r>
            <a:endParaRPr lang="en-US" dirty="0" smtClean="0"/>
          </a:p>
          <a:p>
            <a:r>
              <a:rPr lang="en-US" dirty="0" smtClean="0"/>
              <a:t>The cells are </a:t>
            </a:r>
            <a:r>
              <a:rPr lang="en-US" dirty="0"/>
              <a:t>called </a:t>
            </a:r>
            <a:r>
              <a:rPr lang="en-US" dirty="0" err="1"/>
              <a:t>Dirichlet</a:t>
            </a:r>
            <a:r>
              <a:rPr lang="en-US" dirty="0"/>
              <a:t> </a:t>
            </a:r>
            <a:r>
              <a:rPr lang="en-US" dirty="0" smtClean="0"/>
              <a:t/>
            </a:r>
            <a:br>
              <a:rPr lang="en-US" dirty="0" smtClean="0"/>
            </a:br>
            <a:r>
              <a:rPr lang="en-US" dirty="0" smtClean="0"/>
              <a:t>regions</a:t>
            </a:r>
            <a:r>
              <a:rPr lang="en-US" dirty="0"/>
              <a:t>, Thiessen polytopes, or </a:t>
            </a:r>
            <a:r>
              <a:rPr lang="en-US" dirty="0" smtClean="0"/>
              <a:t/>
            </a:r>
            <a:br>
              <a:rPr lang="en-US" dirty="0" smtClean="0"/>
            </a:br>
            <a:r>
              <a:rPr lang="en-US" dirty="0" err="1" smtClean="0"/>
              <a:t>Voronoi</a:t>
            </a:r>
            <a:r>
              <a:rPr lang="en-US" dirty="0" smtClean="0"/>
              <a:t> polygons.</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49</a:t>
            </a:fld>
            <a:endParaRPr lang="en-GB" noProof="0" dirty="0"/>
          </a:p>
        </p:txBody>
      </p:sp>
      <p:sp>
        <p:nvSpPr>
          <p:cNvPr id="6" name="Text Placeholder 5"/>
          <p:cNvSpPr>
            <a:spLocks noGrp="1"/>
          </p:cNvSpPr>
          <p:nvPr>
            <p:ph type="body" sz="quarter" idx="13"/>
          </p:nvPr>
        </p:nvSpPr>
        <p:spPr/>
        <p:txBody>
          <a:bodyPr>
            <a:normAutofit/>
          </a:bodyPr>
          <a:lstStyle/>
          <a:p>
            <a:r>
              <a:rPr lang="en-GB" sz="2400" dirty="0" smtClean="0"/>
              <a:t>Used for building irregular grids</a:t>
            </a:r>
            <a:endParaRPr lang="en-GB" sz="2400" dirty="0"/>
          </a:p>
        </p:txBody>
      </p:sp>
      <p:pic>
        <p:nvPicPr>
          <p:cNvPr id="1028" name="Picture 4" descr="http://www.intechopen.com/source/html/42823/media/image31_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8536" y="3074047"/>
            <a:ext cx="38100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439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discrete entities (objects)</a:t>
            </a:r>
            <a:endParaRPr lang="en-US" dirty="0"/>
          </a:p>
        </p:txBody>
      </p:sp>
      <p:sp>
        <p:nvSpPr>
          <p:cNvPr id="3" name="Content Placeholder 2"/>
          <p:cNvSpPr>
            <a:spLocks noGrp="1"/>
          </p:cNvSpPr>
          <p:nvPr>
            <p:ph idx="1"/>
          </p:nvPr>
        </p:nvSpPr>
        <p:spPr/>
        <p:txBody>
          <a:bodyPr/>
          <a:lstStyle/>
          <a:p>
            <a:r>
              <a:rPr lang="en-US" dirty="0" smtClean="0"/>
              <a:t>Generic objects</a:t>
            </a:r>
          </a:p>
          <a:p>
            <a:r>
              <a:rPr lang="en-US" u="sng" dirty="0" smtClean="0"/>
              <a:t>Spatial</a:t>
            </a:r>
            <a:r>
              <a:rPr lang="en-US" dirty="0" smtClean="0"/>
              <a:t> objects: have locations </a:t>
            </a:r>
            <a:r>
              <a:rPr lang="en-US" dirty="0"/>
              <a:t>in </a:t>
            </a:r>
            <a:r>
              <a:rPr lang="en-US" dirty="0" smtClean="0"/>
              <a:t>space</a:t>
            </a:r>
            <a:r>
              <a:rPr lang="en-US" dirty="0"/>
              <a:t> </a:t>
            </a:r>
            <a:r>
              <a:rPr lang="en-US" dirty="0" smtClean="0"/>
              <a:t>(points, lines, areas, volumes)</a:t>
            </a:r>
          </a:p>
          <a:p>
            <a:r>
              <a:rPr lang="en-US" u="sng" dirty="0" smtClean="0"/>
              <a:t>Temporal</a:t>
            </a:r>
            <a:r>
              <a:rPr lang="en-US" dirty="0" smtClean="0"/>
              <a:t> objects (events): appear and disappear</a:t>
            </a:r>
          </a:p>
          <a:p>
            <a:r>
              <a:rPr lang="en-US" u="sng" dirty="0" err="1" smtClean="0"/>
              <a:t>Spatio</a:t>
            </a:r>
            <a:r>
              <a:rPr lang="en-US" u="sng" dirty="0" smtClean="0"/>
              <a:t>-temporal</a:t>
            </a:r>
            <a:r>
              <a:rPr lang="en-US" dirty="0" smtClean="0"/>
              <a:t> objects</a:t>
            </a:r>
          </a:p>
          <a:p>
            <a:pPr lvl="1"/>
            <a:r>
              <a:rPr lang="en-US" dirty="0"/>
              <a:t>Spatial events </a:t>
            </a:r>
          </a:p>
          <a:p>
            <a:pPr lvl="2"/>
            <a:r>
              <a:rPr lang="en-US" dirty="0"/>
              <a:t>events </a:t>
            </a:r>
            <a:r>
              <a:rPr lang="en-US" dirty="0" smtClean="0"/>
              <a:t>having spatial locations: earthquakes</a:t>
            </a:r>
            <a:r>
              <a:rPr lang="en-US" dirty="0"/>
              <a:t>, traffic </a:t>
            </a:r>
            <a:r>
              <a:rPr lang="en-US" dirty="0" smtClean="0"/>
              <a:t>jams, </a:t>
            </a:r>
            <a:r>
              <a:rPr lang="en-US" dirty="0" err="1"/>
              <a:t>geolocated</a:t>
            </a:r>
            <a:r>
              <a:rPr lang="en-US" dirty="0"/>
              <a:t> tweet postings, </a:t>
            </a:r>
            <a:r>
              <a:rPr lang="en-US" dirty="0" smtClean="0"/>
              <a:t>…</a:t>
            </a:r>
            <a:endParaRPr lang="en-US" dirty="0"/>
          </a:p>
          <a:p>
            <a:pPr lvl="1"/>
            <a:r>
              <a:rPr lang="en-US" dirty="0"/>
              <a:t>Moving objects</a:t>
            </a:r>
          </a:p>
          <a:p>
            <a:pPr lvl="2"/>
            <a:r>
              <a:rPr lang="en-US" dirty="0" smtClean="0"/>
              <a:t>change </a:t>
            </a:r>
            <a:r>
              <a:rPr lang="en-US" dirty="0"/>
              <a:t>their location over </a:t>
            </a:r>
            <a:r>
              <a:rPr lang="en-US" dirty="0" smtClean="0"/>
              <a:t>time: people</a:t>
            </a:r>
            <a:r>
              <a:rPr lang="en-US" dirty="0"/>
              <a:t>, animals, vehicles, storms, oil </a:t>
            </a:r>
            <a:r>
              <a:rPr lang="en-US" dirty="0" smtClean="0"/>
              <a:t>spills, …</a:t>
            </a:r>
            <a:endParaRPr lang="en-US" dirty="0"/>
          </a:p>
          <a:p>
            <a:pPr lvl="1"/>
            <a:r>
              <a:rPr lang="en-US" dirty="0" smtClean="0"/>
              <a:t>Trajectories</a:t>
            </a:r>
            <a:endParaRPr lang="en-US" dirty="0"/>
          </a:p>
          <a:p>
            <a:pPr lvl="2"/>
            <a:r>
              <a:rPr lang="en-US" dirty="0" smtClean="0"/>
              <a:t>lines (paths) in space and time; points and segments have attributes: speed, direction, …</a:t>
            </a:r>
            <a:endParaRPr lang="en-US" dirty="0"/>
          </a:p>
        </p:txBody>
      </p:sp>
      <p:sp>
        <p:nvSpPr>
          <p:cNvPr id="4" name="Text Placeholder 3"/>
          <p:cNvSpPr>
            <a:spLocks noGrp="1"/>
          </p:cNvSpPr>
          <p:nvPr>
            <p:ph type="body" sz="quarter" idx="13"/>
          </p:nvPr>
        </p:nvSpPr>
        <p:spPr/>
        <p:txBody>
          <a:bodyPr/>
          <a:lstStyle/>
          <a:p>
            <a:r>
              <a:rPr lang="en-GB" dirty="0" smtClean="0"/>
              <a:t>a reminder from lecture 2</a:t>
            </a:r>
            <a:endParaRPr lang="en-GB" dirty="0"/>
          </a:p>
        </p:txBody>
      </p:sp>
    </p:spTree>
    <p:extLst>
      <p:ext uri="{BB962C8B-B14F-4D97-AF65-F5344CB8AC3E}">
        <p14:creationId xmlns:p14="http://schemas.microsoft.com/office/powerpoint/2010/main" val="3920526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Data-driven tessellation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50</a:t>
            </a:fld>
            <a:endParaRPr lang="en-GB" noProof="0" dirty="0"/>
          </a:p>
        </p:txBody>
      </p:sp>
      <p:pic>
        <p:nvPicPr>
          <p:cNvPr id="4" name="Picture 3"/>
          <p:cNvPicPr>
            <a:picLocks noChangeAspect="1"/>
          </p:cNvPicPr>
          <p:nvPr/>
        </p:nvPicPr>
        <p:blipFill>
          <a:blip r:embed="rId2"/>
          <a:stretch>
            <a:fillRect/>
          </a:stretch>
        </p:blipFill>
        <p:spPr>
          <a:xfrm>
            <a:off x="1542517" y="1190810"/>
            <a:ext cx="6089961" cy="5269321"/>
          </a:xfrm>
          <a:prstGeom prst="rect">
            <a:avLst/>
          </a:prstGeom>
        </p:spPr>
      </p:pic>
    </p:spTree>
    <p:extLst>
      <p:ext uri="{BB962C8B-B14F-4D97-AF65-F5344CB8AC3E}">
        <p14:creationId xmlns:p14="http://schemas.microsoft.com/office/powerpoint/2010/main" val="3740057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Data-driven tessellation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51</a:t>
            </a:fld>
            <a:endParaRPr lang="en-GB" noProof="0" dirty="0"/>
          </a:p>
        </p:txBody>
      </p:sp>
      <p:sp>
        <p:nvSpPr>
          <p:cNvPr id="7" name="TextBox 6"/>
          <p:cNvSpPr txBox="1"/>
          <p:nvPr/>
        </p:nvSpPr>
        <p:spPr>
          <a:xfrm>
            <a:off x="3981139" y="1472338"/>
            <a:ext cx="4837397" cy="1723549"/>
          </a:xfrm>
          <a:prstGeom prst="rect">
            <a:avLst/>
          </a:prstGeom>
          <a:noFill/>
        </p:spPr>
        <p:txBody>
          <a:bodyPr wrap="square" rtlCol="0">
            <a:spAutoFit/>
          </a:bodyPr>
          <a:lstStyle/>
          <a:p>
            <a:r>
              <a:rPr lang="en-GB" sz="1600" b="1" dirty="0" smtClean="0"/>
              <a:t>Step 1</a:t>
            </a:r>
            <a:r>
              <a:rPr lang="en-GB" sz="1600" dirty="0" smtClean="0"/>
              <a:t>: apply a special algorithm for grouping of points based on their spatial proximity.</a:t>
            </a:r>
          </a:p>
          <a:p>
            <a:pPr>
              <a:spcBef>
                <a:spcPts val="600"/>
              </a:spcBef>
            </a:pPr>
            <a:r>
              <a:rPr lang="en-GB" sz="1600" dirty="0" smtClean="0"/>
              <a:t>The main idea: put the points into circles with a given maximal radius R. In this example, R = 2000 m.</a:t>
            </a:r>
          </a:p>
          <a:p>
            <a:pPr>
              <a:spcBef>
                <a:spcPts val="600"/>
              </a:spcBef>
            </a:pPr>
            <a:r>
              <a:rPr lang="en-GB" sz="1600" b="1" dirty="0" smtClean="0"/>
              <a:t>Step 2:</a:t>
            </a:r>
            <a:r>
              <a:rPr lang="en-GB" sz="1600" dirty="0" smtClean="0"/>
              <a:t> </a:t>
            </a:r>
            <a:r>
              <a:rPr lang="en-GB" sz="1600" dirty="0"/>
              <a:t>use the centres of the point </a:t>
            </a:r>
            <a:r>
              <a:rPr lang="en-GB" sz="1600" dirty="0" smtClean="0"/>
              <a:t>groups as generating </a:t>
            </a:r>
            <a:r>
              <a:rPr lang="en-GB" sz="1600" dirty="0"/>
              <a:t>seeds for the </a:t>
            </a:r>
            <a:r>
              <a:rPr lang="en-GB" sz="1600" dirty="0" err="1"/>
              <a:t>Voronoi</a:t>
            </a:r>
            <a:r>
              <a:rPr lang="en-GB" sz="1600" dirty="0"/>
              <a:t> tessellation.</a:t>
            </a:r>
            <a:endParaRPr lang="en-GB" sz="1600" b="1" dirty="0"/>
          </a:p>
        </p:txBody>
      </p:sp>
      <p:pic>
        <p:nvPicPr>
          <p:cNvPr id="4" name="Picture 3"/>
          <p:cNvPicPr>
            <a:picLocks noChangeAspect="1"/>
          </p:cNvPicPr>
          <p:nvPr/>
        </p:nvPicPr>
        <p:blipFill>
          <a:blip r:embed="rId2"/>
          <a:stretch>
            <a:fillRect/>
          </a:stretch>
        </p:blipFill>
        <p:spPr>
          <a:xfrm>
            <a:off x="356462" y="1472338"/>
            <a:ext cx="3624677" cy="3400321"/>
          </a:xfrm>
          <a:prstGeom prst="rect">
            <a:avLst/>
          </a:prstGeom>
        </p:spPr>
      </p:pic>
      <p:pic>
        <p:nvPicPr>
          <p:cNvPr id="6" name="Picture 5"/>
          <p:cNvPicPr>
            <a:picLocks noChangeAspect="1"/>
          </p:cNvPicPr>
          <p:nvPr/>
        </p:nvPicPr>
        <p:blipFill>
          <a:blip r:embed="rId3"/>
          <a:stretch>
            <a:fillRect/>
          </a:stretch>
        </p:blipFill>
        <p:spPr>
          <a:xfrm>
            <a:off x="4825256" y="3195887"/>
            <a:ext cx="3624677" cy="3400321"/>
          </a:xfrm>
          <a:prstGeom prst="rect">
            <a:avLst/>
          </a:prstGeom>
        </p:spPr>
      </p:pic>
    </p:spTree>
    <p:extLst>
      <p:ext uri="{BB962C8B-B14F-4D97-AF65-F5344CB8AC3E}">
        <p14:creationId xmlns:p14="http://schemas.microsoft.com/office/powerpoint/2010/main" val="22520268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Data-driven tessellation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52</a:t>
            </a:fld>
            <a:endParaRPr lang="en-GB" noProof="0" dirty="0"/>
          </a:p>
        </p:txBody>
      </p:sp>
      <p:pic>
        <p:nvPicPr>
          <p:cNvPr id="4" name="Picture 3"/>
          <p:cNvPicPr>
            <a:picLocks noChangeAspect="1"/>
          </p:cNvPicPr>
          <p:nvPr/>
        </p:nvPicPr>
        <p:blipFill>
          <a:blip r:embed="rId2"/>
          <a:stretch>
            <a:fillRect/>
          </a:stretch>
        </p:blipFill>
        <p:spPr>
          <a:xfrm>
            <a:off x="356461" y="1472338"/>
            <a:ext cx="3954193" cy="3709441"/>
          </a:xfrm>
          <a:prstGeom prst="rect">
            <a:avLst/>
          </a:prstGeom>
        </p:spPr>
      </p:pic>
      <p:pic>
        <p:nvPicPr>
          <p:cNvPr id="5" name="Picture 4"/>
          <p:cNvPicPr>
            <a:picLocks noChangeAspect="1"/>
          </p:cNvPicPr>
          <p:nvPr/>
        </p:nvPicPr>
        <p:blipFill>
          <a:blip r:embed="rId3"/>
          <a:stretch>
            <a:fillRect/>
          </a:stretch>
        </p:blipFill>
        <p:spPr>
          <a:xfrm>
            <a:off x="4864343" y="1472338"/>
            <a:ext cx="3954193" cy="3709441"/>
          </a:xfrm>
          <a:prstGeom prst="rect">
            <a:avLst/>
          </a:prstGeom>
        </p:spPr>
      </p:pic>
    </p:spTree>
    <p:extLst>
      <p:ext uri="{BB962C8B-B14F-4D97-AF65-F5344CB8AC3E}">
        <p14:creationId xmlns:p14="http://schemas.microsoft.com/office/powerpoint/2010/main" val="31525934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aggregation of events</a:t>
            </a:r>
            <a:endParaRPr lang="en-GB" sz="3200" i="1"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53</a:t>
            </a:fld>
            <a:endParaRPr lang="en-GB" noProof="0" dirty="0"/>
          </a:p>
        </p:txBody>
      </p:sp>
      <p:pic>
        <p:nvPicPr>
          <p:cNvPr id="6" name="Picture 5"/>
          <p:cNvPicPr>
            <a:picLocks noChangeAspect="1"/>
          </p:cNvPicPr>
          <p:nvPr/>
        </p:nvPicPr>
        <p:blipFill>
          <a:blip r:embed="rId2"/>
          <a:stretch>
            <a:fillRect/>
          </a:stretch>
        </p:blipFill>
        <p:spPr>
          <a:xfrm>
            <a:off x="356461" y="2185206"/>
            <a:ext cx="4442800" cy="3210481"/>
          </a:xfrm>
          <a:prstGeom prst="rect">
            <a:avLst/>
          </a:prstGeom>
        </p:spPr>
      </p:pic>
      <p:pic>
        <p:nvPicPr>
          <p:cNvPr id="9" name="Picture 8"/>
          <p:cNvPicPr>
            <a:picLocks noChangeAspect="1"/>
          </p:cNvPicPr>
          <p:nvPr/>
        </p:nvPicPr>
        <p:blipFill>
          <a:blip r:embed="rId3"/>
          <a:stretch>
            <a:fillRect/>
          </a:stretch>
        </p:blipFill>
        <p:spPr>
          <a:xfrm>
            <a:off x="4799261" y="2185206"/>
            <a:ext cx="4130494" cy="2111760"/>
          </a:xfrm>
          <a:prstGeom prst="rect">
            <a:avLst/>
          </a:prstGeom>
        </p:spPr>
      </p:pic>
      <p:pic>
        <p:nvPicPr>
          <p:cNvPr id="10" name="Picture 9"/>
          <p:cNvPicPr>
            <a:picLocks noChangeAspect="1"/>
          </p:cNvPicPr>
          <p:nvPr/>
        </p:nvPicPr>
        <p:blipFill>
          <a:blip r:embed="rId4"/>
          <a:stretch>
            <a:fillRect/>
          </a:stretch>
        </p:blipFill>
        <p:spPr>
          <a:xfrm>
            <a:off x="4896172" y="4579207"/>
            <a:ext cx="589351" cy="816480"/>
          </a:xfrm>
          <a:prstGeom prst="rect">
            <a:avLst/>
          </a:prstGeom>
        </p:spPr>
      </p:pic>
    </p:spTree>
    <p:extLst>
      <p:ext uri="{BB962C8B-B14F-4D97-AF65-F5344CB8AC3E}">
        <p14:creationId xmlns:p14="http://schemas.microsoft.com/office/powerpoint/2010/main" val="39427835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Representation of time cycles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54</a:t>
            </a:fld>
            <a:endParaRPr lang="en-GB" noProof="0" dirty="0"/>
          </a:p>
        </p:txBody>
      </p:sp>
      <p:pic>
        <p:nvPicPr>
          <p:cNvPr id="4" name="Picture 3"/>
          <p:cNvPicPr>
            <a:picLocks noChangeAspect="1"/>
          </p:cNvPicPr>
          <p:nvPr/>
        </p:nvPicPr>
        <p:blipFill>
          <a:blip r:embed="rId2"/>
          <a:stretch>
            <a:fillRect/>
          </a:stretch>
        </p:blipFill>
        <p:spPr>
          <a:xfrm>
            <a:off x="356461" y="1472338"/>
            <a:ext cx="6702818" cy="4280641"/>
          </a:xfrm>
          <a:prstGeom prst="rect">
            <a:avLst/>
          </a:prstGeom>
        </p:spPr>
      </p:pic>
      <p:pic>
        <p:nvPicPr>
          <p:cNvPr id="5" name="Picture 4"/>
          <p:cNvPicPr>
            <a:picLocks noChangeAspect="1"/>
          </p:cNvPicPr>
          <p:nvPr/>
        </p:nvPicPr>
        <p:blipFill>
          <a:blip r:embed="rId3"/>
          <a:stretch>
            <a:fillRect/>
          </a:stretch>
        </p:blipFill>
        <p:spPr>
          <a:xfrm>
            <a:off x="7239103" y="2762578"/>
            <a:ext cx="1101465" cy="1700160"/>
          </a:xfrm>
          <a:prstGeom prst="rect">
            <a:avLst/>
          </a:prstGeom>
        </p:spPr>
      </p:pic>
      <p:sp>
        <p:nvSpPr>
          <p:cNvPr id="6" name="TextBox 5"/>
          <p:cNvSpPr txBox="1"/>
          <p:nvPr/>
        </p:nvSpPr>
        <p:spPr>
          <a:xfrm>
            <a:off x="356461" y="5752978"/>
            <a:ext cx="8462075" cy="923330"/>
          </a:xfrm>
          <a:prstGeom prst="rect">
            <a:avLst/>
          </a:prstGeom>
          <a:noFill/>
        </p:spPr>
        <p:txBody>
          <a:bodyPr wrap="square" rtlCol="0">
            <a:spAutoFit/>
          </a:bodyPr>
          <a:lstStyle/>
          <a:p>
            <a:r>
              <a:rPr lang="en-GB" dirty="0" smtClean="0"/>
              <a:t>Mosaic diagrams represent values from different time steps by colours of rectangular cells. The cells are arranged in rows the lengths of which equal the length of a time cycle (here: 24 hours of a day).</a:t>
            </a:r>
            <a:endParaRPr lang="en-GB" dirty="0"/>
          </a:p>
        </p:txBody>
      </p:sp>
    </p:spTree>
    <p:extLst>
      <p:ext uri="{BB962C8B-B14F-4D97-AF65-F5344CB8AC3E}">
        <p14:creationId xmlns:p14="http://schemas.microsoft.com/office/powerpoint/2010/main" val="35343601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Transformation of time series</a:t>
            </a:r>
            <a:br>
              <a:rPr lang="en-GB" dirty="0" smtClean="0"/>
            </a:br>
            <a:r>
              <a:rPr lang="en-GB" sz="2000" dirty="0" smtClean="0"/>
              <a:t>(e.g., absolute counts transformed to normalized differences from the means)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55</a:t>
            </a:fld>
            <a:endParaRPr lang="en-GB" noProof="0" dirty="0"/>
          </a:p>
        </p:txBody>
      </p:sp>
      <p:pic>
        <p:nvPicPr>
          <p:cNvPr id="4" name="Picture 3"/>
          <p:cNvPicPr>
            <a:picLocks noChangeAspect="1"/>
          </p:cNvPicPr>
          <p:nvPr/>
        </p:nvPicPr>
        <p:blipFill>
          <a:blip r:embed="rId2"/>
          <a:stretch>
            <a:fillRect/>
          </a:stretch>
        </p:blipFill>
        <p:spPr>
          <a:xfrm>
            <a:off x="356462" y="1472338"/>
            <a:ext cx="4072567" cy="2942941"/>
          </a:xfrm>
          <a:prstGeom prst="rect">
            <a:avLst/>
          </a:prstGeom>
        </p:spPr>
      </p:pic>
      <p:pic>
        <p:nvPicPr>
          <p:cNvPr id="5" name="Picture 4"/>
          <p:cNvPicPr>
            <a:picLocks noChangeAspect="1"/>
          </p:cNvPicPr>
          <p:nvPr/>
        </p:nvPicPr>
        <p:blipFill>
          <a:blip r:embed="rId3"/>
          <a:stretch>
            <a:fillRect/>
          </a:stretch>
        </p:blipFill>
        <p:spPr>
          <a:xfrm>
            <a:off x="4429029" y="1472338"/>
            <a:ext cx="540239" cy="748440"/>
          </a:xfrm>
          <a:prstGeom prst="rect">
            <a:avLst/>
          </a:prstGeom>
        </p:spPr>
      </p:pic>
      <p:pic>
        <p:nvPicPr>
          <p:cNvPr id="6" name="Picture 5"/>
          <p:cNvPicPr>
            <a:picLocks noChangeAspect="1"/>
          </p:cNvPicPr>
          <p:nvPr/>
        </p:nvPicPr>
        <p:blipFill>
          <a:blip r:embed="rId4"/>
          <a:stretch>
            <a:fillRect/>
          </a:stretch>
        </p:blipFill>
        <p:spPr>
          <a:xfrm>
            <a:off x="4429029" y="2869001"/>
            <a:ext cx="4447837" cy="3210481"/>
          </a:xfrm>
          <a:prstGeom prst="rect">
            <a:avLst/>
          </a:prstGeom>
        </p:spPr>
      </p:pic>
      <p:pic>
        <p:nvPicPr>
          <p:cNvPr id="7" name="Picture 6"/>
          <p:cNvPicPr>
            <a:picLocks noChangeAspect="1"/>
          </p:cNvPicPr>
          <p:nvPr/>
        </p:nvPicPr>
        <p:blipFill>
          <a:blip r:embed="rId5"/>
          <a:stretch>
            <a:fillRect/>
          </a:stretch>
        </p:blipFill>
        <p:spPr>
          <a:xfrm>
            <a:off x="3618041" y="4804362"/>
            <a:ext cx="810988" cy="1275120"/>
          </a:xfrm>
          <a:prstGeom prst="rect">
            <a:avLst/>
          </a:prstGeom>
        </p:spPr>
      </p:pic>
    </p:spTree>
    <p:extLst>
      <p:ext uri="{BB962C8B-B14F-4D97-AF65-F5344CB8AC3E}">
        <p14:creationId xmlns:p14="http://schemas.microsoft.com/office/powerpoint/2010/main" val="5217005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56</a:t>
            </a:fld>
            <a:endParaRPr lang="en-GB" noProof="0" dirty="0"/>
          </a:p>
        </p:txBody>
      </p:sp>
      <p:pic>
        <p:nvPicPr>
          <p:cNvPr id="5" name="Picture 4"/>
          <p:cNvPicPr>
            <a:picLocks noChangeAspect="1"/>
          </p:cNvPicPr>
          <p:nvPr/>
        </p:nvPicPr>
        <p:blipFill>
          <a:blip r:embed="rId2"/>
          <a:stretch>
            <a:fillRect/>
          </a:stretch>
        </p:blipFill>
        <p:spPr>
          <a:xfrm>
            <a:off x="498744" y="253504"/>
            <a:ext cx="1261815" cy="2562840"/>
          </a:xfrm>
          <a:prstGeom prst="rect">
            <a:avLst/>
          </a:prstGeom>
        </p:spPr>
      </p:pic>
      <p:pic>
        <p:nvPicPr>
          <p:cNvPr id="4" name="Picture 3"/>
          <p:cNvPicPr>
            <a:picLocks noChangeAspect="1"/>
          </p:cNvPicPr>
          <p:nvPr/>
        </p:nvPicPr>
        <p:blipFill>
          <a:blip r:embed="rId3"/>
          <a:stretch>
            <a:fillRect/>
          </a:stretch>
        </p:blipFill>
        <p:spPr>
          <a:xfrm>
            <a:off x="1228899" y="1534925"/>
            <a:ext cx="7540671" cy="4815721"/>
          </a:xfrm>
          <a:prstGeom prst="rect">
            <a:avLst/>
          </a:prstGeom>
        </p:spPr>
      </p:pic>
      <p:sp>
        <p:nvSpPr>
          <p:cNvPr id="6" name="TextBox 5"/>
          <p:cNvSpPr txBox="1"/>
          <p:nvPr/>
        </p:nvSpPr>
        <p:spPr>
          <a:xfrm>
            <a:off x="2251881" y="1165592"/>
            <a:ext cx="6287299" cy="369332"/>
          </a:xfrm>
          <a:prstGeom prst="rect">
            <a:avLst/>
          </a:prstGeom>
          <a:noFill/>
        </p:spPr>
        <p:txBody>
          <a:bodyPr wrap="none" rtlCol="0">
            <a:spAutoFit/>
          </a:bodyPr>
          <a:lstStyle/>
          <a:p>
            <a:r>
              <a:rPr lang="en-GB" dirty="0" smtClean="0"/>
              <a:t>The normalized time series are represented by mosaic diagrams. </a:t>
            </a:r>
            <a:endParaRPr lang="en-GB" dirty="0"/>
          </a:p>
        </p:txBody>
      </p:sp>
    </p:spTree>
    <p:extLst>
      <p:ext uri="{BB962C8B-B14F-4D97-AF65-F5344CB8AC3E}">
        <p14:creationId xmlns:p14="http://schemas.microsoft.com/office/powerpoint/2010/main" val="24101373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aggregation of trajectories: </a:t>
            </a:r>
            <a:br>
              <a:rPr lang="en-GB" dirty="0" smtClean="0"/>
            </a:br>
            <a:r>
              <a:rPr lang="en-GB" dirty="0" smtClean="0"/>
              <a:t>how to divide the territory?</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57</a:t>
            </a:fld>
            <a:endParaRPr lang="en-GB" noProof="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61" y="1857693"/>
            <a:ext cx="5026342" cy="216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254931" y="2095138"/>
            <a:ext cx="244225" cy="44203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dirty="0">
                <a:latin typeface="Arial" panose="020B0604020202020204" pitchFamily="34" charset="0"/>
              </a:rPr>
              <a:t>1</a:t>
            </a:r>
          </a:p>
        </p:txBody>
      </p:sp>
      <p:sp>
        <p:nvSpPr>
          <p:cNvPr id="6" name="Text Box 6"/>
          <p:cNvSpPr txBox="1">
            <a:spLocks noChangeArrowheads="1"/>
          </p:cNvSpPr>
          <p:nvPr/>
        </p:nvSpPr>
        <p:spPr bwMode="auto">
          <a:xfrm>
            <a:off x="4165060" y="3738062"/>
            <a:ext cx="244225" cy="44203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a:latin typeface="Arial" panose="020B0604020202020204" pitchFamily="34" charset="0"/>
              </a:rPr>
              <a:t>2</a:t>
            </a:r>
          </a:p>
        </p:txBody>
      </p:sp>
      <p:sp>
        <p:nvSpPr>
          <p:cNvPr id="7" name="Text Box 7"/>
          <p:cNvSpPr txBox="1">
            <a:spLocks noChangeArrowheads="1"/>
          </p:cNvSpPr>
          <p:nvPr/>
        </p:nvSpPr>
        <p:spPr bwMode="auto">
          <a:xfrm>
            <a:off x="1847946" y="3296027"/>
            <a:ext cx="244225" cy="44203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a:latin typeface="Arial" panose="020B0604020202020204" pitchFamily="34" charset="0"/>
              </a:rPr>
              <a:t>3</a:t>
            </a:r>
          </a:p>
        </p:txBody>
      </p:sp>
      <p:sp>
        <p:nvSpPr>
          <p:cNvPr id="8" name="Text Box 8"/>
          <p:cNvSpPr txBox="1">
            <a:spLocks noChangeArrowheads="1"/>
          </p:cNvSpPr>
          <p:nvPr/>
        </p:nvSpPr>
        <p:spPr bwMode="auto">
          <a:xfrm>
            <a:off x="5376703" y="1686865"/>
            <a:ext cx="244225" cy="44203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dirty="0">
                <a:latin typeface="Arial" panose="020B0604020202020204" pitchFamily="34" charset="0"/>
              </a:rPr>
              <a:t>3</a:t>
            </a:r>
          </a:p>
        </p:txBody>
      </p:sp>
      <p:sp>
        <p:nvSpPr>
          <p:cNvPr id="9" name="Text Box 9"/>
          <p:cNvSpPr txBox="1">
            <a:spLocks noChangeArrowheads="1"/>
          </p:cNvSpPr>
          <p:nvPr/>
        </p:nvSpPr>
        <p:spPr bwMode="auto">
          <a:xfrm>
            <a:off x="1146328" y="2177006"/>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0" name="Text Box 10"/>
          <p:cNvSpPr txBox="1">
            <a:spLocks noChangeArrowheads="1"/>
          </p:cNvSpPr>
          <p:nvPr/>
        </p:nvSpPr>
        <p:spPr bwMode="auto">
          <a:xfrm>
            <a:off x="1769116" y="2656939"/>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dirty="0">
                <a:latin typeface="Arial" panose="020B0604020202020204" pitchFamily="34" charset="0"/>
              </a:rPr>
              <a:t>4</a:t>
            </a:r>
          </a:p>
        </p:txBody>
      </p:sp>
      <p:sp>
        <p:nvSpPr>
          <p:cNvPr id="11" name="Text Box 11"/>
          <p:cNvSpPr txBox="1">
            <a:spLocks noChangeArrowheads="1"/>
          </p:cNvSpPr>
          <p:nvPr/>
        </p:nvSpPr>
        <p:spPr bwMode="auto">
          <a:xfrm>
            <a:off x="2626066" y="2853042"/>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2" name="Text Box 12"/>
          <p:cNvSpPr txBox="1">
            <a:spLocks noChangeArrowheads="1"/>
          </p:cNvSpPr>
          <p:nvPr/>
        </p:nvSpPr>
        <p:spPr bwMode="auto">
          <a:xfrm>
            <a:off x="3282242" y="2443720"/>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3" name="Text Box 13"/>
          <p:cNvSpPr txBox="1">
            <a:spLocks noChangeArrowheads="1"/>
          </p:cNvSpPr>
          <p:nvPr/>
        </p:nvSpPr>
        <p:spPr bwMode="auto">
          <a:xfrm>
            <a:off x="4064589" y="2247533"/>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4" name="Text Box 14"/>
          <p:cNvSpPr txBox="1">
            <a:spLocks noChangeArrowheads="1"/>
          </p:cNvSpPr>
          <p:nvPr/>
        </p:nvSpPr>
        <p:spPr bwMode="auto">
          <a:xfrm>
            <a:off x="4712249" y="2051832"/>
            <a:ext cx="223837"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5" name="Text Box 15"/>
          <p:cNvSpPr txBox="1">
            <a:spLocks noChangeArrowheads="1"/>
          </p:cNvSpPr>
          <p:nvPr/>
        </p:nvSpPr>
        <p:spPr bwMode="auto">
          <a:xfrm>
            <a:off x="5299241" y="2523660"/>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6" name="Text Box 16"/>
          <p:cNvSpPr txBox="1">
            <a:spLocks noChangeArrowheads="1"/>
          </p:cNvSpPr>
          <p:nvPr/>
        </p:nvSpPr>
        <p:spPr bwMode="auto">
          <a:xfrm>
            <a:off x="5052244" y="3388614"/>
            <a:ext cx="200943" cy="34970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lvl1pPr algn="l" defTabSz="3986213">
              <a:defRPr sz="2400">
                <a:solidFill>
                  <a:schemeClr val="tx1"/>
                </a:solidFill>
                <a:latin typeface="Times New Roman" panose="02020603050405020304" pitchFamily="18" charset="0"/>
              </a:defRPr>
            </a:lvl1pPr>
            <a:lvl2pPr algn="l" defTabSz="3986213">
              <a:defRPr sz="2400">
                <a:solidFill>
                  <a:schemeClr val="tx1"/>
                </a:solidFill>
                <a:latin typeface="Times New Roman" panose="02020603050405020304" pitchFamily="18" charset="0"/>
              </a:defRPr>
            </a:lvl2pPr>
            <a:lvl3pPr algn="l" defTabSz="3986213">
              <a:defRPr sz="2400">
                <a:solidFill>
                  <a:schemeClr val="tx1"/>
                </a:solidFill>
                <a:latin typeface="Times New Roman" panose="02020603050405020304" pitchFamily="18" charset="0"/>
              </a:defRPr>
            </a:lvl3pPr>
            <a:lvl4pPr algn="l" defTabSz="3986213">
              <a:defRPr sz="2400">
                <a:solidFill>
                  <a:schemeClr val="tx1"/>
                </a:solidFill>
                <a:latin typeface="Times New Roman" panose="02020603050405020304" pitchFamily="18" charset="0"/>
              </a:defRPr>
            </a:lvl4pPr>
            <a:lvl5pPr algn="l" defTabSz="3986213">
              <a:defRPr sz="2400">
                <a:solidFill>
                  <a:schemeClr val="tx1"/>
                </a:solidFill>
                <a:latin typeface="Times New Roman" panose="02020603050405020304" pitchFamily="18" charset="0"/>
              </a:defRPr>
            </a:lvl5pPr>
            <a:lvl6pPr defTabSz="3986213" fontAlgn="base">
              <a:spcBef>
                <a:spcPct val="0"/>
              </a:spcBef>
              <a:spcAft>
                <a:spcPct val="0"/>
              </a:spcAft>
              <a:defRPr sz="2400">
                <a:solidFill>
                  <a:schemeClr val="tx1"/>
                </a:solidFill>
                <a:latin typeface="Times New Roman" panose="02020603050405020304" pitchFamily="18" charset="0"/>
              </a:defRPr>
            </a:lvl6pPr>
            <a:lvl7pPr defTabSz="3986213" fontAlgn="base">
              <a:spcBef>
                <a:spcPct val="0"/>
              </a:spcBef>
              <a:spcAft>
                <a:spcPct val="0"/>
              </a:spcAft>
              <a:defRPr sz="2400">
                <a:solidFill>
                  <a:schemeClr val="tx1"/>
                </a:solidFill>
                <a:latin typeface="Times New Roman" panose="02020603050405020304" pitchFamily="18" charset="0"/>
              </a:defRPr>
            </a:lvl7pPr>
            <a:lvl8pPr defTabSz="3986213" fontAlgn="base">
              <a:spcBef>
                <a:spcPct val="0"/>
              </a:spcBef>
              <a:spcAft>
                <a:spcPct val="0"/>
              </a:spcAft>
              <a:defRPr sz="2400">
                <a:solidFill>
                  <a:schemeClr val="tx1"/>
                </a:solidFill>
                <a:latin typeface="Times New Roman" panose="02020603050405020304" pitchFamily="18" charset="0"/>
              </a:defRPr>
            </a:lvl8pPr>
            <a:lvl9pPr defTabSz="3986213" fontAlgn="base">
              <a:spcBef>
                <a:spcPct val="0"/>
              </a:spcBef>
              <a:spcAft>
                <a:spcPct val="0"/>
              </a:spcAft>
              <a:defRPr sz="2400">
                <a:solidFill>
                  <a:schemeClr val="tx1"/>
                </a:solidFill>
                <a:latin typeface="Times New Roman" panose="02020603050405020304" pitchFamily="18" charset="0"/>
              </a:defRPr>
            </a:lvl9pPr>
          </a:lstStyle>
          <a:p>
            <a:r>
              <a:rPr lang="en-GB" altLang="en-US" sz="1800">
                <a:latin typeface="Arial" panose="020B0604020202020204" pitchFamily="34" charset="0"/>
              </a:rPr>
              <a:t>4</a:t>
            </a:r>
          </a:p>
        </p:txBody>
      </p:sp>
      <p:sp>
        <p:nvSpPr>
          <p:cNvPr id="18" name="Rectangle 17"/>
          <p:cNvSpPr/>
          <p:nvPr/>
        </p:nvSpPr>
        <p:spPr>
          <a:xfrm>
            <a:off x="340066" y="4206365"/>
            <a:ext cx="5446398" cy="1200329"/>
          </a:xfrm>
          <a:prstGeom prst="rect">
            <a:avLst/>
          </a:prstGeom>
        </p:spPr>
        <p:txBody>
          <a:bodyPr wrap="square">
            <a:spAutoFit/>
          </a:bodyPr>
          <a:lstStyle/>
          <a:p>
            <a:r>
              <a:rPr lang="en-US" altLang="en-US" dirty="0" smtClean="0">
                <a:solidFill>
                  <a:schemeClr val="accent6">
                    <a:lumMod val="75000"/>
                  </a:schemeClr>
                </a:solidFill>
              </a:rPr>
              <a:t>Extract </a:t>
            </a:r>
            <a:r>
              <a:rPr lang="en-US" altLang="en-US" dirty="0">
                <a:solidFill>
                  <a:schemeClr val="accent6">
                    <a:lumMod val="75000"/>
                  </a:schemeClr>
                </a:solidFill>
              </a:rPr>
              <a:t>characteristic points from the </a:t>
            </a:r>
            <a:r>
              <a:rPr lang="en-US" altLang="en-US" dirty="0" smtClean="0">
                <a:solidFill>
                  <a:schemeClr val="accent6">
                    <a:lumMod val="75000"/>
                  </a:schemeClr>
                </a:solidFill>
              </a:rPr>
              <a:t>trajectories: </a:t>
            </a:r>
            <a:br>
              <a:rPr lang="en-US" altLang="en-US" dirty="0" smtClean="0">
                <a:solidFill>
                  <a:schemeClr val="accent6">
                    <a:lumMod val="75000"/>
                  </a:schemeClr>
                </a:solidFill>
              </a:rPr>
            </a:br>
            <a:r>
              <a:rPr lang="en-US" altLang="en-US" dirty="0" smtClean="0">
                <a:solidFill>
                  <a:schemeClr val="accent6">
                    <a:lumMod val="75000"/>
                  </a:schemeClr>
                </a:solidFill>
              </a:rPr>
              <a:t>trip starts </a:t>
            </a:r>
            <a:r>
              <a:rPr lang="en-US" altLang="en-US" dirty="0">
                <a:solidFill>
                  <a:schemeClr val="accent6">
                    <a:lumMod val="75000"/>
                  </a:schemeClr>
                </a:solidFill>
              </a:rPr>
              <a:t>(1), </a:t>
            </a:r>
            <a:r>
              <a:rPr lang="en-US" altLang="en-US" dirty="0" smtClean="0">
                <a:solidFill>
                  <a:schemeClr val="accent6">
                    <a:lumMod val="75000"/>
                  </a:schemeClr>
                </a:solidFill>
              </a:rPr>
              <a:t>trip ends </a:t>
            </a:r>
            <a:r>
              <a:rPr lang="en-US" altLang="en-US" dirty="0">
                <a:solidFill>
                  <a:schemeClr val="accent6">
                    <a:lumMod val="75000"/>
                  </a:schemeClr>
                </a:solidFill>
              </a:rPr>
              <a:t>(2), points of significant turns (3), points of significant stops, and representative points from long straight segments (4</a:t>
            </a:r>
            <a:r>
              <a:rPr lang="en-US" altLang="en-US" dirty="0" smtClean="0">
                <a:solidFill>
                  <a:schemeClr val="accent6">
                    <a:lumMod val="75000"/>
                  </a:schemeClr>
                </a:solidFill>
              </a:rPr>
              <a:t>).</a:t>
            </a:r>
          </a:p>
        </p:txBody>
      </p:sp>
      <p:pic>
        <p:nvPicPr>
          <p:cNvPr id="19" name="Picture 2"/>
          <p:cNvPicPr>
            <a:picLocks noChangeAspect="1" noChangeArrowheads="1"/>
          </p:cNvPicPr>
          <p:nvPr/>
        </p:nvPicPr>
        <p:blipFill>
          <a:blip r:embed="rId3" cstate="print"/>
          <a:srcRect/>
          <a:stretch>
            <a:fillRect/>
          </a:stretch>
        </p:blipFill>
        <p:spPr bwMode="auto">
          <a:xfrm>
            <a:off x="5745900" y="2247533"/>
            <a:ext cx="2966085" cy="3463290"/>
          </a:xfrm>
          <a:prstGeom prst="rect">
            <a:avLst/>
          </a:prstGeom>
          <a:noFill/>
          <a:ln w="9525">
            <a:noFill/>
            <a:miter lim="800000"/>
            <a:headEnd/>
            <a:tailEnd/>
          </a:ln>
        </p:spPr>
      </p:pic>
    </p:spTree>
    <p:extLst>
      <p:ext uri="{BB962C8B-B14F-4D97-AF65-F5344CB8AC3E}">
        <p14:creationId xmlns:p14="http://schemas.microsoft.com/office/powerpoint/2010/main" val="41825513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Data-driven tessellation based on characteristic points from trajectories</a:t>
            </a:r>
            <a:endParaRPr lang="en-GB" dirty="0"/>
          </a:p>
        </p:txBody>
      </p:sp>
      <p:sp>
        <p:nvSpPr>
          <p:cNvPr id="2" name="Slide Number Placeholder 1"/>
          <p:cNvSpPr>
            <a:spLocks noGrp="1"/>
          </p:cNvSpPr>
          <p:nvPr>
            <p:ph type="sldNum" sz="quarter" idx="12"/>
          </p:nvPr>
        </p:nvSpPr>
        <p:spPr/>
        <p:txBody>
          <a:bodyPr/>
          <a:lstStyle/>
          <a:p>
            <a:fld id="{FB8AE29E-CEF7-4D01-9252-1A41198295E8}" type="slidenum">
              <a:rPr lang="en-US" smtClean="0"/>
              <a:pPr/>
              <a:t>58</a:t>
            </a:fld>
            <a:endParaRPr lang="en-US"/>
          </a:p>
        </p:txBody>
      </p:sp>
      <p:pic>
        <p:nvPicPr>
          <p:cNvPr id="3" name="Picture 2"/>
          <p:cNvPicPr>
            <a:picLocks noChangeAspect="1"/>
          </p:cNvPicPr>
          <p:nvPr/>
        </p:nvPicPr>
        <p:blipFill>
          <a:blip r:embed="rId2"/>
          <a:stretch>
            <a:fillRect/>
          </a:stretch>
        </p:blipFill>
        <p:spPr>
          <a:xfrm>
            <a:off x="356461" y="1601582"/>
            <a:ext cx="3723247" cy="3860299"/>
          </a:xfrm>
          <a:prstGeom prst="rect">
            <a:avLst/>
          </a:prstGeom>
        </p:spPr>
      </p:pic>
      <p:pic>
        <p:nvPicPr>
          <p:cNvPr id="4" name="Picture 3"/>
          <p:cNvPicPr>
            <a:picLocks noChangeAspect="1"/>
          </p:cNvPicPr>
          <p:nvPr/>
        </p:nvPicPr>
        <p:blipFill>
          <a:blip r:embed="rId3"/>
          <a:stretch>
            <a:fillRect/>
          </a:stretch>
        </p:blipFill>
        <p:spPr>
          <a:xfrm>
            <a:off x="4587498" y="1601581"/>
            <a:ext cx="3711826" cy="3860299"/>
          </a:xfrm>
          <a:prstGeom prst="rect">
            <a:avLst/>
          </a:prstGeom>
        </p:spPr>
      </p:pic>
    </p:spTree>
    <p:extLst>
      <p:ext uri="{BB962C8B-B14F-4D97-AF65-F5344CB8AC3E}">
        <p14:creationId xmlns:p14="http://schemas.microsoft.com/office/powerpoint/2010/main" val="30283885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aggregates: presence</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59</a:t>
            </a:fld>
            <a:endParaRPr lang="en-GB" noProof="0" dirty="0"/>
          </a:p>
        </p:txBody>
      </p:sp>
      <p:grpSp>
        <p:nvGrpSpPr>
          <p:cNvPr id="11" name="Group 10"/>
          <p:cNvGrpSpPr/>
          <p:nvPr/>
        </p:nvGrpSpPr>
        <p:grpSpPr>
          <a:xfrm>
            <a:off x="27980" y="1472338"/>
            <a:ext cx="9116020" cy="4080800"/>
            <a:chOff x="5916" y="1278068"/>
            <a:chExt cx="9116020" cy="4080800"/>
          </a:xfrm>
        </p:grpSpPr>
        <p:pic>
          <p:nvPicPr>
            <p:cNvPr id="4" name="Picture 2"/>
            <p:cNvPicPr>
              <a:picLocks noChangeAspect="1" noChangeArrowheads="1"/>
            </p:cNvPicPr>
            <p:nvPr/>
          </p:nvPicPr>
          <p:blipFill>
            <a:blip r:embed="rId2" cstate="print"/>
            <a:srcRect/>
            <a:stretch>
              <a:fillRect/>
            </a:stretch>
          </p:blipFill>
          <p:spPr bwMode="auto">
            <a:xfrm>
              <a:off x="376144" y="1278068"/>
              <a:ext cx="2736684" cy="341244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128508" y="1286445"/>
              <a:ext cx="2744829" cy="3412442"/>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5888027" y="1278071"/>
              <a:ext cx="2801843" cy="3412442"/>
            </a:xfrm>
            <a:prstGeom prst="rect">
              <a:avLst/>
            </a:prstGeom>
            <a:noFill/>
            <a:ln w="9525">
              <a:noFill/>
              <a:miter lim="800000"/>
              <a:headEnd/>
              <a:tailEnd/>
            </a:ln>
          </p:spPr>
        </p:pic>
        <p:sp>
          <p:nvSpPr>
            <p:cNvPr id="7" name="TextBox 6"/>
            <p:cNvSpPr txBox="1"/>
            <p:nvPr/>
          </p:nvSpPr>
          <p:spPr>
            <a:xfrm>
              <a:off x="5916" y="4268231"/>
              <a:ext cx="520932" cy="511818"/>
            </a:xfrm>
            <a:prstGeom prst="rect">
              <a:avLst/>
            </a:prstGeom>
            <a:noFill/>
          </p:spPr>
          <p:txBody>
            <a:bodyPr wrap="none" lIns="80147" tIns="40074" rIns="80147" bIns="40074" rtlCol="0">
              <a:spAutoFit/>
            </a:bodyPr>
            <a:lstStyle/>
            <a:p>
              <a:r>
                <a:rPr lang="en-US" sz="2800" dirty="0" smtClean="0"/>
                <a:t>…</a:t>
              </a:r>
              <a:endParaRPr lang="en-GB" sz="2800" dirty="0" smtClean="0"/>
            </a:p>
          </p:txBody>
        </p:sp>
        <p:sp>
          <p:nvSpPr>
            <p:cNvPr id="8" name="TextBox 7"/>
            <p:cNvSpPr txBox="1"/>
            <p:nvPr/>
          </p:nvSpPr>
          <p:spPr>
            <a:xfrm>
              <a:off x="8601004" y="4247289"/>
              <a:ext cx="520932" cy="511818"/>
            </a:xfrm>
            <a:prstGeom prst="rect">
              <a:avLst/>
            </a:prstGeom>
            <a:noFill/>
          </p:spPr>
          <p:txBody>
            <a:bodyPr wrap="none" lIns="80147" tIns="40074" rIns="80147" bIns="40074" rtlCol="0">
              <a:spAutoFit/>
            </a:bodyPr>
            <a:lstStyle/>
            <a:p>
              <a:r>
                <a:rPr lang="en-US" sz="2800" dirty="0" smtClean="0"/>
                <a:t>…</a:t>
              </a:r>
              <a:endParaRPr lang="en-GB" sz="2800" dirty="0" smtClean="0"/>
            </a:p>
          </p:txBody>
        </p:sp>
        <p:pic>
          <p:nvPicPr>
            <p:cNvPr id="9" name="Picture 5"/>
            <p:cNvPicPr>
              <a:picLocks noChangeAspect="1" noChangeArrowheads="1"/>
            </p:cNvPicPr>
            <p:nvPr/>
          </p:nvPicPr>
          <p:blipFill>
            <a:blip r:embed="rId5" cstate="print"/>
            <a:srcRect/>
            <a:stretch>
              <a:fillRect/>
            </a:stretch>
          </p:blipFill>
          <p:spPr bwMode="auto">
            <a:xfrm>
              <a:off x="3801516" y="4780049"/>
              <a:ext cx="1571964" cy="578819"/>
            </a:xfrm>
            <a:prstGeom prst="rect">
              <a:avLst/>
            </a:prstGeom>
            <a:noFill/>
            <a:ln w="9525">
              <a:noFill/>
              <a:miter lim="800000"/>
              <a:headEnd/>
              <a:tailEnd/>
            </a:ln>
          </p:spPr>
        </p:pic>
      </p:grpSp>
      <p:sp>
        <p:nvSpPr>
          <p:cNvPr id="10" name="Rectangle 9"/>
          <p:cNvSpPr/>
          <p:nvPr/>
        </p:nvSpPr>
        <p:spPr>
          <a:xfrm>
            <a:off x="289178" y="5620207"/>
            <a:ext cx="8423488" cy="646331"/>
          </a:xfrm>
          <a:prstGeom prst="rect">
            <a:avLst/>
          </a:prstGeom>
        </p:spPr>
        <p:txBody>
          <a:bodyPr wrap="square">
            <a:spAutoFit/>
          </a:bodyPr>
          <a:lstStyle/>
          <a:p>
            <a:r>
              <a:rPr lang="en-US" dirty="0" smtClean="0"/>
              <a:t>This example: hourly </a:t>
            </a:r>
            <a:r>
              <a:rPr lang="en-US" dirty="0"/>
              <a:t>counts of cars in the </a:t>
            </a:r>
            <a:r>
              <a:rPr lang="en-US" dirty="0" smtClean="0"/>
              <a:t>compartments (cells of an irregular grid produced by means of </a:t>
            </a:r>
            <a:r>
              <a:rPr lang="en-US" dirty="0" err="1" smtClean="0"/>
              <a:t>Voronoi</a:t>
            </a:r>
            <a:r>
              <a:rPr lang="en-US" dirty="0" smtClean="0"/>
              <a:t> tessellation).</a:t>
            </a:r>
            <a:endParaRPr lang="en-GB" dirty="0"/>
          </a:p>
        </p:txBody>
      </p:sp>
    </p:spTree>
    <p:extLst>
      <p:ext uri="{BB962C8B-B14F-4D97-AF65-F5344CB8AC3E}">
        <p14:creationId xmlns:p14="http://schemas.microsoft.com/office/powerpoint/2010/main" val="3420222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discrete objects</a:t>
            </a:r>
            <a:endParaRPr lang="en-US" dirty="0"/>
          </a:p>
        </p:txBody>
      </p:sp>
      <p:sp>
        <p:nvSpPr>
          <p:cNvPr id="4" name="Slide Number Placeholder 2"/>
          <p:cNvSpPr>
            <a:spLocks noGrp="1"/>
          </p:cNvSpPr>
          <p:nvPr>
            <p:ph type="sldNum" sz="quarter" idx="12"/>
          </p:nvPr>
        </p:nvSpPr>
        <p:spPr/>
        <p:txBody>
          <a:bodyPr/>
          <a:lstStyle/>
          <a:p>
            <a:fld id="{FB8AE29E-CEF7-4D01-9252-1A41198295E8}" type="slidenum">
              <a:rPr lang="en-GB" noProof="0" smtClean="0"/>
              <a:pPr/>
              <a:t>6</a:t>
            </a:fld>
            <a:endParaRPr lang="en-GB" noProof="0" dirty="0"/>
          </a:p>
        </p:txBody>
      </p:sp>
      <p:grpSp>
        <p:nvGrpSpPr>
          <p:cNvPr id="5" name="Group 4"/>
          <p:cNvGrpSpPr/>
          <p:nvPr/>
        </p:nvGrpSpPr>
        <p:grpSpPr>
          <a:xfrm>
            <a:off x="356461" y="1552576"/>
            <a:ext cx="8462075" cy="4798072"/>
            <a:chOff x="356461" y="1552576"/>
            <a:chExt cx="8462075" cy="4798072"/>
          </a:xfrm>
        </p:grpSpPr>
        <p:sp>
          <p:nvSpPr>
            <p:cNvPr id="6" name="Oval 5"/>
            <p:cNvSpPr/>
            <p:nvPr/>
          </p:nvSpPr>
          <p:spPr>
            <a:xfrm>
              <a:off x="356461" y="1552576"/>
              <a:ext cx="8462075" cy="479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4056743" y="1636151"/>
              <a:ext cx="1061509" cy="400110"/>
            </a:xfrm>
            <a:prstGeom prst="rect">
              <a:avLst/>
            </a:prstGeom>
            <a:noFill/>
          </p:spPr>
          <p:txBody>
            <a:bodyPr wrap="none" rtlCol="0">
              <a:spAutoFit/>
            </a:bodyPr>
            <a:lstStyle/>
            <a:p>
              <a:pPr algn="ctr"/>
              <a:r>
                <a:rPr lang="en-GB" sz="2000" dirty="0" smtClean="0">
                  <a:solidFill>
                    <a:schemeClr val="accent1">
                      <a:lumMod val="75000"/>
                    </a:schemeClr>
                  </a:solidFill>
                </a:rPr>
                <a:t>Objects</a:t>
              </a:r>
              <a:endParaRPr lang="en-GB" sz="2000" dirty="0">
                <a:solidFill>
                  <a:schemeClr val="accent1">
                    <a:lumMod val="75000"/>
                  </a:schemeClr>
                </a:solidFill>
              </a:endParaRPr>
            </a:p>
          </p:txBody>
        </p:sp>
      </p:grpSp>
      <p:grpSp>
        <p:nvGrpSpPr>
          <p:cNvPr id="8" name="Group 7"/>
          <p:cNvGrpSpPr/>
          <p:nvPr/>
        </p:nvGrpSpPr>
        <p:grpSpPr>
          <a:xfrm>
            <a:off x="586153" y="2912165"/>
            <a:ext cx="5533293" cy="2871219"/>
            <a:chOff x="586153" y="2912165"/>
            <a:chExt cx="5533293" cy="2871219"/>
          </a:xfrm>
        </p:grpSpPr>
        <p:sp>
          <p:nvSpPr>
            <p:cNvPr id="9" name="Oval 8"/>
            <p:cNvSpPr/>
            <p:nvPr/>
          </p:nvSpPr>
          <p:spPr>
            <a:xfrm>
              <a:off x="586153" y="2912165"/>
              <a:ext cx="5533293" cy="28712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TextBox 9"/>
            <p:cNvSpPr txBox="1"/>
            <p:nvPr/>
          </p:nvSpPr>
          <p:spPr>
            <a:xfrm>
              <a:off x="1617221" y="3175037"/>
              <a:ext cx="1915910" cy="400110"/>
            </a:xfrm>
            <a:prstGeom prst="rect">
              <a:avLst/>
            </a:prstGeom>
            <a:noFill/>
          </p:spPr>
          <p:txBody>
            <a:bodyPr wrap="none" rtlCol="0">
              <a:spAutoFit/>
            </a:bodyPr>
            <a:lstStyle/>
            <a:p>
              <a:pPr algn="ctr"/>
              <a:r>
                <a:rPr lang="en-GB" sz="2000" dirty="0" smtClean="0">
                  <a:solidFill>
                    <a:schemeClr val="accent1">
                      <a:lumMod val="75000"/>
                    </a:schemeClr>
                  </a:solidFill>
                </a:rPr>
                <a:t>Spatial objects</a:t>
              </a:r>
              <a:endParaRPr lang="en-GB" sz="2000" dirty="0">
                <a:solidFill>
                  <a:schemeClr val="accent1">
                    <a:lumMod val="75000"/>
                  </a:schemeClr>
                </a:solidFill>
              </a:endParaRPr>
            </a:p>
          </p:txBody>
        </p:sp>
      </p:grpSp>
      <p:grpSp>
        <p:nvGrpSpPr>
          <p:cNvPr id="11" name="Group 10"/>
          <p:cNvGrpSpPr/>
          <p:nvPr/>
        </p:nvGrpSpPr>
        <p:grpSpPr>
          <a:xfrm>
            <a:off x="3051907" y="2912165"/>
            <a:ext cx="5533293" cy="2871219"/>
            <a:chOff x="3051907" y="2912165"/>
            <a:chExt cx="5533293" cy="2871219"/>
          </a:xfrm>
        </p:grpSpPr>
        <p:sp>
          <p:nvSpPr>
            <p:cNvPr id="12" name="Oval 11"/>
            <p:cNvSpPr/>
            <p:nvPr/>
          </p:nvSpPr>
          <p:spPr>
            <a:xfrm>
              <a:off x="3051907" y="2912165"/>
              <a:ext cx="5533293" cy="28712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TextBox 12"/>
            <p:cNvSpPr txBox="1"/>
            <p:nvPr/>
          </p:nvSpPr>
          <p:spPr>
            <a:xfrm>
              <a:off x="6209608" y="3175037"/>
              <a:ext cx="1011815" cy="400110"/>
            </a:xfrm>
            <a:prstGeom prst="rect">
              <a:avLst/>
            </a:prstGeom>
            <a:noFill/>
          </p:spPr>
          <p:txBody>
            <a:bodyPr wrap="none" rtlCol="0">
              <a:spAutoFit/>
            </a:bodyPr>
            <a:lstStyle/>
            <a:p>
              <a:pPr algn="ctr"/>
              <a:r>
                <a:rPr lang="en-GB" sz="2000" dirty="0" smtClean="0">
                  <a:solidFill>
                    <a:schemeClr val="accent1">
                      <a:lumMod val="75000"/>
                    </a:schemeClr>
                  </a:solidFill>
                </a:rPr>
                <a:t>Events</a:t>
              </a:r>
              <a:endParaRPr lang="en-GB" sz="2000" dirty="0">
                <a:solidFill>
                  <a:schemeClr val="accent1">
                    <a:lumMod val="75000"/>
                  </a:schemeClr>
                </a:solidFill>
              </a:endParaRPr>
            </a:p>
          </p:txBody>
        </p:sp>
      </p:grpSp>
      <p:sp>
        <p:nvSpPr>
          <p:cNvPr id="14" name="TextBox 13"/>
          <p:cNvSpPr txBox="1"/>
          <p:nvPr/>
        </p:nvSpPr>
        <p:spPr>
          <a:xfrm>
            <a:off x="3647977" y="3558942"/>
            <a:ext cx="1879041" cy="400110"/>
          </a:xfrm>
          <a:prstGeom prst="rect">
            <a:avLst/>
          </a:prstGeom>
          <a:noFill/>
        </p:spPr>
        <p:txBody>
          <a:bodyPr wrap="none" rtlCol="0">
            <a:spAutoFit/>
          </a:bodyPr>
          <a:lstStyle/>
          <a:p>
            <a:pPr algn="ctr"/>
            <a:r>
              <a:rPr lang="en-GB" sz="2000" dirty="0" smtClean="0">
                <a:solidFill>
                  <a:schemeClr val="accent1">
                    <a:lumMod val="75000"/>
                  </a:schemeClr>
                </a:solidFill>
              </a:rPr>
              <a:t>Spatial events</a:t>
            </a:r>
            <a:endParaRPr lang="en-GB" sz="2000" dirty="0">
              <a:solidFill>
                <a:schemeClr val="accent1">
                  <a:lumMod val="75000"/>
                </a:schemeClr>
              </a:solidFill>
            </a:endParaRPr>
          </a:p>
        </p:txBody>
      </p:sp>
      <p:grpSp>
        <p:nvGrpSpPr>
          <p:cNvPr id="15" name="Group 14"/>
          <p:cNvGrpSpPr/>
          <p:nvPr/>
        </p:nvGrpSpPr>
        <p:grpSpPr>
          <a:xfrm>
            <a:off x="3757436" y="4203143"/>
            <a:ext cx="2165576" cy="1039446"/>
            <a:chOff x="3465990" y="4347774"/>
            <a:chExt cx="2243016" cy="1039446"/>
          </a:xfrm>
        </p:grpSpPr>
        <p:sp>
          <p:nvSpPr>
            <p:cNvPr id="16" name="Oval 15"/>
            <p:cNvSpPr/>
            <p:nvPr/>
          </p:nvSpPr>
          <p:spPr>
            <a:xfrm>
              <a:off x="3465990" y="4347774"/>
              <a:ext cx="2243016" cy="1039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TextBox 16"/>
            <p:cNvSpPr txBox="1"/>
            <p:nvPr/>
          </p:nvSpPr>
          <p:spPr>
            <a:xfrm>
              <a:off x="3788239" y="4667442"/>
              <a:ext cx="1598515" cy="400110"/>
            </a:xfrm>
            <a:prstGeom prst="rect">
              <a:avLst/>
            </a:prstGeom>
            <a:noFill/>
          </p:spPr>
          <p:txBody>
            <a:bodyPr wrap="none" rtlCol="0">
              <a:spAutoFit/>
            </a:bodyPr>
            <a:lstStyle/>
            <a:p>
              <a:pPr algn="ctr"/>
              <a:r>
                <a:rPr lang="en-GB" sz="2000" dirty="0" smtClean="0">
                  <a:solidFill>
                    <a:schemeClr val="accent1">
                      <a:lumMod val="75000"/>
                    </a:schemeClr>
                  </a:solidFill>
                </a:rPr>
                <a:t>Trajectories</a:t>
              </a:r>
              <a:endParaRPr lang="en-GB" sz="2000" dirty="0">
                <a:solidFill>
                  <a:schemeClr val="accent1">
                    <a:lumMod val="75000"/>
                  </a:schemeClr>
                </a:solidFill>
              </a:endParaRPr>
            </a:p>
          </p:txBody>
        </p:sp>
      </p:grpSp>
      <p:grpSp>
        <p:nvGrpSpPr>
          <p:cNvPr id="18" name="Group 17"/>
          <p:cNvGrpSpPr/>
          <p:nvPr/>
        </p:nvGrpSpPr>
        <p:grpSpPr>
          <a:xfrm>
            <a:off x="1356063" y="3823506"/>
            <a:ext cx="2401369" cy="1039446"/>
            <a:chOff x="1485871" y="3874126"/>
            <a:chExt cx="2401369" cy="1039446"/>
          </a:xfrm>
        </p:grpSpPr>
        <p:sp>
          <p:nvSpPr>
            <p:cNvPr id="19" name="Oval 18"/>
            <p:cNvSpPr/>
            <p:nvPr/>
          </p:nvSpPr>
          <p:spPr>
            <a:xfrm>
              <a:off x="1485871" y="3874126"/>
              <a:ext cx="2401369" cy="1039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TextBox 19"/>
            <p:cNvSpPr txBox="1"/>
            <p:nvPr/>
          </p:nvSpPr>
          <p:spPr>
            <a:xfrm>
              <a:off x="1714173" y="4193794"/>
              <a:ext cx="1944764" cy="400110"/>
            </a:xfrm>
            <a:prstGeom prst="rect">
              <a:avLst/>
            </a:prstGeom>
            <a:noFill/>
          </p:spPr>
          <p:txBody>
            <a:bodyPr wrap="none" rtlCol="0">
              <a:spAutoFit/>
            </a:bodyPr>
            <a:lstStyle/>
            <a:p>
              <a:pPr algn="ctr"/>
              <a:r>
                <a:rPr lang="en-GB" sz="2000" dirty="0" smtClean="0">
                  <a:solidFill>
                    <a:schemeClr val="accent1">
                      <a:lumMod val="75000"/>
                    </a:schemeClr>
                  </a:solidFill>
                </a:rPr>
                <a:t>Moving objects</a:t>
              </a:r>
              <a:endParaRPr lang="en-GB" sz="2000" dirty="0">
                <a:solidFill>
                  <a:schemeClr val="accent1">
                    <a:lumMod val="75000"/>
                  </a:schemeClr>
                </a:solidFill>
              </a:endParaRPr>
            </a:p>
          </p:txBody>
        </p:sp>
      </p:grpSp>
      <p:sp>
        <p:nvSpPr>
          <p:cNvPr id="21" name="TextBox 20"/>
          <p:cNvSpPr txBox="1"/>
          <p:nvPr/>
        </p:nvSpPr>
        <p:spPr>
          <a:xfrm>
            <a:off x="348980" y="6110372"/>
            <a:ext cx="1907895" cy="400110"/>
          </a:xfrm>
          <a:prstGeom prst="rect">
            <a:avLst/>
          </a:prstGeom>
          <a:noFill/>
        </p:spPr>
        <p:txBody>
          <a:bodyPr wrap="none" rtlCol="0">
            <a:spAutoFit/>
          </a:bodyPr>
          <a:lstStyle/>
          <a:p>
            <a:pPr algn="ctr"/>
            <a:r>
              <a:rPr lang="en-GB" sz="2000" dirty="0" smtClean="0">
                <a:solidFill>
                  <a:schemeClr val="accent1">
                    <a:lumMod val="75000"/>
                  </a:schemeClr>
                </a:solidFill>
              </a:rPr>
              <a:t>Moving events</a:t>
            </a:r>
            <a:endParaRPr lang="en-GB" sz="2000" dirty="0">
              <a:solidFill>
                <a:schemeClr val="accent1">
                  <a:lumMod val="75000"/>
                </a:schemeClr>
              </a:solidFill>
            </a:endParaRPr>
          </a:p>
        </p:txBody>
      </p:sp>
      <p:cxnSp>
        <p:nvCxnSpPr>
          <p:cNvPr id="22" name="Straight Connector 21"/>
          <p:cNvCxnSpPr>
            <a:stCxn id="21" idx="0"/>
          </p:cNvCxnSpPr>
          <p:nvPr/>
        </p:nvCxnSpPr>
        <p:spPr>
          <a:xfrm flipV="1">
            <a:off x="1302928" y="4543284"/>
            <a:ext cx="1961866" cy="1567088"/>
          </a:xfrm>
          <a:prstGeom prst="line">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762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Aggregation into flows</a:t>
            </a:r>
            <a:endParaRPr lang="en-GB" dirty="0"/>
          </a:p>
        </p:txBody>
      </p:sp>
      <p:sp>
        <p:nvSpPr>
          <p:cNvPr id="2" name="Slide Number Placeholder 1"/>
          <p:cNvSpPr>
            <a:spLocks noGrp="1"/>
          </p:cNvSpPr>
          <p:nvPr>
            <p:ph type="sldNum" sz="quarter" idx="12"/>
          </p:nvPr>
        </p:nvSpPr>
        <p:spPr/>
        <p:txBody>
          <a:bodyPr/>
          <a:lstStyle/>
          <a:p>
            <a:fld id="{FB8AE29E-CEF7-4D01-9252-1A41198295E8}" type="slidenum">
              <a:rPr lang="en-US" smtClean="0"/>
              <a:pPr/>
              <a:t>60</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61" y="1474214"/>
            <a:ext cx="3395122" cy="336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751583" y="1472338"/>
            <a:ext cx="4891694" cy="1200329"/>
          </a:xfrm>
          <a:prstGeom prst="rect">
            <a:avLst/>
          </a:prstGeom>
          <a:noFill/>
        </p:spPr>
        <p:txBody>
          <a:bodyPr wrap="square" rtlCol="0">
            <a:spAutoFit/>
          </a:bodyPr>
          <a:lstStyle/>
          <a:p>
            <a:pPr marL="342900" indent="-342900">
              <a:buFont typeface="+mj-lt"/>
              <a:buAutoNum type="arabicPeriod"/>
            </a:pPr>
            <a:r>
              <a:rPr lang="en-GB" dirty="0" smtClean="0">
                <a:solidFill>
                  <a:schemeClr val="accent6">
                    <a:lumMod val="75000"/>
                  </a:schemeClr>
                </a:solidFill>
              </a:rPr>
              <a:t>Divide each trajectory into segments that link cells.</a:t>
            </a:r>
          </a:p>
          <a:p>
            <a:pPr marL="342900" indent="-342900">
              <a:buFont typeface="+mj-lt"/>
              <a:buAutoNum type="arabicPeriod"/>
            </a:pPr>
            <a:r>
              <a:rPr lang="en-GB" dirty="0" smtClean="0">
                <a:solidFill>
                  <a:schemeClr val="accent6">
                    <a:lumMod val="75000"/>
                  </a:schemeClr>
                </a:solidFill>
              </a:rPr>
              <a:t>For each pair of cells, aggregate the linking segments from all trajectories.</a:t>
            </a:r>
          </a:p>
        </p:txBody>
      </p:sp>
    </p:spTree>
    <p:extLst>
      <p:ext uri="{BB962C8B-B14F-4D97-AF65-F5344CB8AC3E}">
        <p14:creationId xmlns:p14="http://schemas.microsoft.com/office/powerpoint/2010/main" val="5883159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aggregates: flows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61</a:t>
            </a:fld>
            <a:endParaRPr lang="en-GB" noProof="0" dirty="0"/>
          </a:p>
        </p:txBody>
      </p:sp>
      <p:pic>
        <p:nvPicPr>
          <p:cNvPr id="4" name="Picture 2"/>
          <p:cNvPicPr>
            <a:picLocks noChangeAspect="1" noChangeArrowheads="1"/>
          </p:cNvPicPr>
          <p:nvPr/>
        </p:nvPicPr>
        <p:blipFill>
          <a:blip r:embed="rId2" cstate="print"/>
          <a:srcRect/>
          <a:stretch>
            <a:fillRect/>
          </a:stretch>
        </p:blipFill>
        <p:spPr bwMode="auto">
          <a:xfrm>
            <a:off x="391932" y="1238092"/>
            <a:ext cx="2736684" cy="341244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164160" y="1238091"/>
            <a:ext cx="2736684" cy="3412442"/>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5936388" y="1238092"/>
            <a:ext cx="2736684" cy="3412442"/>
          </a:xfrm>
          <a:prstGeom prst="rect">
            <a:avLst/>
          </a:prstGeom>
          <a:noFill/>
          <a:ln w="9525">
            <a:noFill/>
            <a:miter lim="800000"/>
            <a:headEnd/>
            <a:tailEnd/>
          </a:ln>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7926" y="4718374"/>
            <a:ext cx="6684963"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785" y="4718374"/>
            <a:ext cx="1356190" cy="121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71486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levels of spatial abstraction</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62</a:t>
            </a:fld>
            <a:endParaRPr lang="en-GB" noProof="0" dirty="0"/>
          </a:p>
        </p:txBody>
      </p:sp>
      <p:pic>
        <p:nvPicPr>
          <p:cNvPr id="4" name="Picture 3"/>
          <p:cNvPicPr>
            <a:picLocks noChangeAspect="1"/>
          </p:cNvPicPr>
          <p:nvPr/>
        </p:nvPicPr>
        <p:blipFill>
          <a:blip r:embed="rId2"/>
          <a:stretch>
            <a:fillRect/>
          </a:stretch>
        </p:blipFill>
        <p:spPr>
          <a:xfrm>
            <a:off x="236227" y="1310653"/>
            <a:ext cx="3205495" cy="2550691"/>
          </a:xfrm>
          <a:prstGeom prst="rect">
            <a:avLst/>
          </a:prstGeom>
        </p:spPr>
      </p:pic>
      <p:pic>
        <p:nvPicPr>
          <p:cNvPr id="5" name="Picture 4"/>
          <p:cNvPicPr>
            <a:picLocks noChangeAspect="1"/>
          </p:cNvPicPr>
          <p:nvPr/>
        </p:nvPicPr>
        <p:blipFill>
          <a:blip r:embed="rId3"/>
          <a:stretch>
            <a:fillRect/>
          </a:stretch>
        </p:blipFill>
        <p:spPr>
          <a:xfrm>
            <a:off x="3517571" y="1327235"/>
            <a:ext cx="3243565" cy="2535463"/>
          </a:xfrm>
          <a:prstGeom prst="rect">
            <a:avLst/>
          </a:prstGeom>
        </p:spPr>
      </p:pic>
      <p:pic>
        <p:nvPicPr>
          <p:cNvPr id="6" name="Picture 5"/>
          <p:cNvPicPr>
            <a:picLocks noChangeAspect="1"/>
          </p:cNvPicPr>
          <p:nvPr/>
        </p:nvPicPr>
        <p:blipFill>
          <a:blip r:embed="rId4"/>
          <a:stretch>
            <a:fillRect/>
          </a:stretch>
        </p:blipFill>
        <p:spPr>
          <a:xfrm>
            <a:off x="228613" y="3962786"/>
            <a:ext cx="3213109" cy="2550691"/>
          </a:xfrm>
          <a:prstGeom prst="rect">
            <a:avLst/>
          </a:prstGeom>
        </p:spPr>
      </p:pic>
      <p:pic>
        <p:nvPicPr>
          <p:cNvPr id="7" name="Picture 6"/>
          <p:cNvPicPr>
            <a:picLocks noChangeAspect="1"/>
          </p:cNvPicPr>
          <p:nvPr/>
        </p:nvPicPr>
        <p:blipFill>
          <a:blip r:embed="rId5"/>
          <a:stretch>
            <a:fillRect/>
          </a:stretch>
        </p:blipFill>
        <p:spPr>
          <a:xfrm>
            <a:off x="3517571" y="3962786"/>
            <a:ext cx="3136969" cy="2535463"/>
          </a:xfrm>
          <a:prstGeom prst="rect">
            <a:avLst/>
          </a:prstGeom>
        </p:spPr>
      </p:pic>
      <p:sp>
        <p:nvSpPr>
          <p:cNvPr id="8" name="TextBox 7"/>
          <p:cNvSpPr txBox="1"/>
          <p:nvPr/>
        </p:nvSpPr>
        <p:spPr>
          <a:xfrm>
            <a:off x="6761136" y="2616491"/>
            <a:ext cx="2133249" cy="2031325"/>
          </a:xfrm>
          <a:prstGeom prst="rect">
            <a:avLst/>
          </a:prstGeom>
          <a:noFill/>
        </p:spPr>
        <p:txBody>
          <a:bodyPr wrap="square" rtlCol="0">
            <a:spAutoFit/>
          </a:bodyPr>
          <a:lstStyle/>
          <a:p>
            <a:r>
              <a:rPr lang="en-GB" dirty="0" smtClean="0"/>
              <a:t>The parameter R allows choosing a suitable level of spatial abstraction, depending on how much detail is needed.</a:t>
            </a:r>
            <a:endParaRPr lang="en-GB" dirty="0"/>
          </a:p>
        </p:txBody>
      </p:sp>
    </p:spTree>
    <p:extLst>
      <p:ext uri="{BB962C8B-B14F-4D97-AF65-F5344CB8AC3E}">
        <p14:creationId xmlns:p14="http://schemas.microsoft.com/office/powerpoint/2010/main" val="36120820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63</a:t>
            </a:fld>
            <a:endParaRPr lang="en-GB" noProof="0" dirty="0"/>
          </a:p>
        </p:txBody>
      </p:sp>
      <p:grpSp>
        <p:nvGrpSpPr>
          <p:cNvPr id="2" name="Group 1"/>
          <p:cNvGrpSpPr/>
          <p:nvPr/>
        </p:nvGrpSpPr>
        <p:grpSpPr>
          <a:xfrm>
            <a:off x="465473" y="2590939"/>
            <a:ext cx="8192364" cy="3525930"/>
            <a:chOff x="465473" y="2590939"/>
            <a:chExt cx="8192364" cy="3525930"/>
          </a:xfrm>
        </p:grpSpPr>
        <p:sp>
          <p:nvSpPr>
            <p:cNvPr id="5" name="Ellipse 42"/>
            <p:cNvSpPr/>
            <p:nvPr/>
          </p:nvSpPr>
          <p:spPr bwMode="auto">
            <a:xfrm>
              <a:off x="3997659" y="3868797"/>
              <a:ext cx="2088232" cy="986653"/>
            </a:xfrm>
            <a:prstGeom prst="ellipse">
              <a:avLst/>
            </a:prstGeom>
            <a:gradFill flip="none" rotWithShape="1">
              <a:gsLst>
                <a:gs pos="0">
                  <a:srgbClr val="006E92">
                    <a:tint val="66000"/>
                    <a:satMod val="160000"/>
                  </a:srgbClr>
                </a:gs>
                <a:gs pos="50000">
                  <a:srgbClr val="006E92">
                    <a:tint val="44500"/>
                    <a:satMod val="160000"/>
                  </a:srgbClr>
                </a:gs>
                <a:gs pos="100000">
                  <a:srgbClr val="006E92">
                    <a:tint val="23500"/>
                    <a:satMod val="160000"/>
                  </a:srgbClr>
                </a:gs>
              </a:gsLst>
              <a:lin ang="16200000" scaled="1"/>
              <a:tileRect/>
            </a:gradFill>
            <a:ln w="19050">
              <a:solidFill>
                <a:srgbClr val="FF0000"/>
              </a:solidFill>
              <a:headEnd type="none" w="med" len="med"/>
              <a:tailEnd type="none" w="med" len="med"/>
            </a:ln>
            <a:effectLst>
              <a:glow rad="139700">
                <a:schemeClr val="accent6">
                  <a:satMod val="175000"/>
                  <a:alpha val="40000"/>
                </a:schemeClr>
              </a:glow>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6" name="Textfeld 43"/>
            <p:cNvSpPr txBox="1"/>
            <p:nvPr/>
          </p:nvSpPr>
          <p:spPr>
            <a:xfrm>
              <a:off x="4135329" y="4041381"/>
              <a:ext cx="1812891" cy="584775"/>
            </a:xfrm>
            <a:prstGeom prst="rect">
              <a:avLst/>
            </a:prstGeom>
            <a:noFill/>
          </p:spPr>
          <p:txBody>
            <a:bodyPr wrap="square" rtlCol="0" anchor="ctr" anchorCtr="0">
              <a:spAutoFit/>
            </a:bodyPr>
            <a:lstStyle/>
            <a:p>
              <a:pPr algn="ctr"/>
              <a:r>
                <a:rPr lang="en-US" sz="1600" dirty="0" smtClean="0"/>
                <a:t>Spatial time series </a:t>
              </a:r>
              <a:br>
                <a:rPr lang="en-US" sz="1600" dirty="0" smtClean="0"/>
              </a:br>
              <a:r>
                <a:rPr lang="en-US" sz="1600" i="1" dirty="0" smtClean="0"/>
                <a:t>(place-based)</a:t>
              </a:r>
              <a:endParaRPr lang="en-US" sz="1600" i="1" dirty="0"/>
            </a:p>
          </p:txBody>
        </p:sp>
        <p:sp>
          <p:nvSpPr>
            <p:cNvPr id="11" name="Ellipse 42"/>
            <p:cNvSpPr/>
            <p:nvPr/>
          </p:nvSpPr>
          <p:spPr bwMode="auto">
            <a:xfrm>
              <a:off x="3997658" y="4970792"/>
              <a:ext cx="2088232" cy="986653"/>
            </a:xfrm>
            <a:prstGeom prst="ellipse">
              <a:avLst/>
            </a:prstGeom>
            <a:gradFill flip="none" rotWithShape="1">
              <a:gsLst>
                <a:gs pos="0">
                  <a:srgbClr val="006E92">
                    <a:tint val="66000"/>
                    <a:satMod val="160000"/>
                  </a:srgbClr>
                </a:gs>
                <a:gs pos="50000">
                  <a:srgbClr val="006E92">
                    <a:tint val="44500"/>
                    <a:satMod val="160000"/>
                  </a:srgbClr>
                </a:gs>
                <a:gs pos="100000">
                  <a:srgbClr val="006E92">
                    <a:tint val="23500"/>
                    <a:satMod val="160000"/>
                  </a:srgbClr>
                </a:gs>
              </a:gsLst>
              <a:lin ang="16200000" scaled="1"/>
              <a:tileRect/>
            </a:gradFill>
            <a:ln w="19050">
              <a:solidFill>
                <a:srgbClr val="FF0000"/>
              </a:solidFill>
              <a:headEnd type="none" w="med" len="med"/>
              <a:tailEnd type="none" w="med" len="med"/>
            </a:ln>
            <a:effectLst>
              <a:glow rad="139700">
                <a:schemeClr val="accent6">
                  <a:satMod val="175000"/>
                  <a:alpha val="40000"/>
                </a:schemeClr>
              </a:glow>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12" name="Textfeld 43"/>
            <p:cNvSpPr txBox="1"/>
            <p:nvPr/>
          </p:nvSpPr>
          <p:spPr>
            <a:xfrm>
              <a:off x="4135328" y="5143376"/>
              <a:ext cx="1812891" cy="584775"/>
            </a:xfrm>
            <a:prstGeom prst="rect">
              <a:avLst/>
            </a:prstGeom>
            <a:noFill/>
          </p:spPr>
          <p:txBody>
            <a:bodyPr wrap="square" rtlCol="0" anchor="ctr" anchorCtr="0">
              <a:spAutoFit/>
            </a:bodyPr>
            <a:lstStyle/>
            <a:p>
              <a:pPr algn="ctr"/>
              <a:r>
                <a:rPr lang="en-US" sz="1600" dirty="0" smtClean="0"/>
                <a:t>Spatial time series </a:t>
              </a:r>
              <a:br>
                <a:rPr lang="en-US" sz="1600" dirty="0" smtClean="0"/>
              </a:br>
              <a:r>
                <a:rPr lang="en-US" sz="1600" i="1" dirty="0" smtClean="0"/>
                <a:t>(link-based)</a:t>
              </a:r>
              <a:endParaRPr lang="en-US" sz="1600" i="1" dirty="0"/>
            </a:p>
          </p:txBody>
        </p:sp>
        <p:sp>
          <p:nvSpPr>
            <p:cNvPr id="13" name="Right Brace 12"/>
            <p:cNvSpPr/>
            <p:nvPr/>
          </p:nvSpPr>
          <p:spPr>
            <a:xfrm>
              <a:off x="6085890" y="4362124"/>
              <a:ext cx="197466" cy="112311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e 13"/>
            <p:cNvSpPr/>
            <p:nvPr/>
          </p:nvSpPr>
          <p:spPr>
            <a:xfrm>
              <a:off x="3762799" y="4333768"/>
              <a:ext cx="234860" cy="115146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Straight Arrow Connector 14"/>
            <p:cNvCxnSpPr>
              <a:stCxn id="8" idx="6"/>
              <a:endCxn id="14" idx="1"/>
            </p:cNvCxnSpPr>
            <p:nvPr/>
          </p:nvCxnSpPr>
          <p:spPr>
            <a:xfrm>
              <a:off x="2936864" y="4909501"/>
              <a:ext cx="825935" cy="1"/>
            </a:xfrm>
            <a:prstGeom prst="straightConnector1">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Ellipse 42"/>
            <p:cNvSpPr/>
            <p:nvPr/>
          </p:nvSpPr>
          <p:spPr bwMode="auto">
            <a:xfrm>
              <a:off x="6569605" y="3597663"/>
              <a:ext cx="2088232" cy="641214"/>
            </a:xfrm>
            <a:prstGeom prst="ellipse">
              <a:avLst/>
            </a:prstGeom>
            <a:gradFill flip="none" rotWithShape="1">
              <a:gsLst>
                <a:gs pos="0">
                  <a:srgbClr val="EBD9FF">
                    <a:shade val="30000"/>
                    <a:satMod val="115000"/>
                  </a:srgbClr>
                </a:gs>
                <a:gs pos="50000">
                  <a:srgbClr val="EBD9FF">
                    <a:shade val="67500"/>
                    <a:satMod val="115000"/>
                  </a:srgbClr>
                </a:gs>
                <a:gs pos="100000">
                  <a:srgbClr val="EBD9FF">
                    <a:shade val="100000"/>
                    <a:satMod val="115000"/>
                  </a:srgbClr>
                </a:gs>
              </a:gsLst>
              <a:lin ang="16200000" scaled="1"/>
              <a:tileRect/>
            </a:gradFill>
            <a:ln w="19050">
              <a:solidFill>
                <a:srgbClr val="FF0000"/>
              </a:solidFill>
              <a:headEnd type="none" w="med" len="med"/>
              <a:tailEnd type="none" w="med" len="med"/>
            </a:ln>
            <a:effectLst>
              <a:glow rad="139700">
                <a:schemeClr val="accent6">
                  <a:satMod val="175000"/>
                  <a:alpha val="40000"/>
                </a:schemeClr>
              </a:glow>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18" name="Textfeld 43"/>
            <p:cNvSpPr txBox="1"/>
            <p:nvPr/>
          </p:nvSpPr>
          <p:spPr>
            <a:xfrm>
              <a:off x="6818582" y="3647135"/>
              <a:ext cx="1584176" cy="584775"/>
            </a:xfrm>
            <a:prstGeom prst="rect">
              <a:avLst/>
            </a:prstGeom>
            <a:noFill/>
          </p:spPr>
          <p:txBody>
            <a:bodyPr wrap="square" rtlCol="0">
              <a:spAutoFit/>
            </a:bodyPr>
            <a:lstStyle/>
            <a:p>
              <a:pPr algn="ctr"/>
              <a:r>
                <a:rPr lang="en-US" sz="1600" dirty="0" smtClean="0"/>
                <a:t>Local time series</a:t>
              </a:r>
              <a:endParaRPr lang="en-US" sz="1600" dirty="0"/>
            </a:p>
          </p:txBody>
        </p:sp>
        <p:sp>
          <p:nvSpPr>
            <p:cNvPr id="20" name="Ellipse 42"/>
            <p:cNvSpPr/>
            <p:nvPr/>
          </p:nvSpPr>
          <p:spPr bwMode="auto">
            <a:xfrm>
              <a:off x="6569605" y="5435763"/>
              <a:ext cx="2088232" cy="641214"/>
            </a:xfrm>
            <a:prstGeom prst="ellipse">
              <a:avLst/>
            </a:prstGeom>
            <a:gradFill flip="none" rotWithShape="1">
              <a:gsLst>
                <a:gs pos="0">
                  <a:srgbClr val="FBD9FF">
                    <a:shade val="30000"/>
                    <a:satMod val="115000"/>
                  </a:srgbClr>
                </a:gs>
                <a:gs pos="50000">
                  <a:srgbClr val="FBD9FF">
                    <a:shade val="67500"/>
                    <a:satMod val="115000"/>
                  </a:srgbClr>
                </a:gs>
                <a:gs pos="100000">
                  <a:srgbClr val="FBD9FF">
                    <a:shade val="100000"/>
                    <a:satMod val="115000"/>
                  </a:srgbClr>
                </a:gs>
              </a:gsLst>
              <a:lin ang="16200000" scaled="1"/>
              <a:tileRect/>
            </a:gradFill>
            <a:ln w="19050">
              <a:solidFill>
                <a:srgbClr val="FF0000"/>
              </a:solidFill>
              <a:headEnd type="none" w="med" len="med"/>
              <a:tailEnd type="none" w="med" len="med"/>
            </a:ln>
            <a:effectLst>
              <a:glow rad="139700">
                <a:schemeClr val="accent6">
                  <a:satMod val="175000"/>
                  <a:alpha val="40000"/>
                </a:schemeClr>
              </a:glow>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21" name="Textfeld 43"/>
            <p:cNvSpPr txBox="1"/>
            <p:nvPr/>
          </p:nvSpPr>
          <p:spPr>
            <a:xfrm>
              <a:off x="6818582" y="5485235"/>
              <a:ext cx="1584176" cy="584775"/>
            </a:xfrm>
            <a:prstGeom prst="rect">
              <a:avLst/>
            </a:prstGeom>
            <a:noFill/>
          </p:spPr>
          <p:txBody>
            <a:bodyPr wrap="square" rtlCol="0">
              <a:spAutoFit/>
            </a:bodyPr>
            <a:lstStyle/>
            <a:p>
              <a:pPr algn="ctr"/>
              <a:r>
                <a:rPr lang="en-US" sz="1600" dirty="0" smtClean="0"/>
                <a:t>Spatial situations</a:t>
              </a:r>
              <a:endParaRPr lang="en-US" sz="1600" dirty="0"/>
            </a:p>
          </p:txBody>
        </p:sp>
        <p:cxnSp>
          <p:nvCxnSpPr>
            <p:cNvPr id="22" name="Straight Arrow Connector 21"/>
            <p:cNvCxnSpPr>
              <a:stCxn id="13" idx="1"/>
            </p:cNvCxnSpPr>
            <p:nvPr/>
          </p:nvCxnSpPr>
          <p:spPr>
            <a:xfrm flipV="1">
              <a:off x="6283356" y="4140606"/>
              <a:ext cx="739485" cy="783074"/>
            </a:xfrm>
            <a:prstGeom prst="straightConnector1">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1"/>
            </p:cNvCxnSpPr>
            <p:nvPr/>
          </p:nvCxnSpPr>
          <p:spPr>
            <a:xfrm>
              <a:off x="6283356" y="4923680"/>
              <a:ext cx="842852" cy="561555"/>
            </a:xfrm>
            <a:prstGeom prst="straightConnector1">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80248" y="4924951"/>
              <a:ext cx="1099981" cy="338554"/>
            </a:xfrm>
            <a:prstGeom prst="rect">
              <a:avLst/>
            </a:prstGeom>
            <a:noFill/>
          </p:spPr>
          <p:txBody>
            <a:bodyPr wrap="none" rtlCol="0">
              <a:spAutoFit/>
            </a:bodyPr>
            <a:lstStyle/>
            <a:p>
              <a:r>
                <a:rPr lang="en-GB" sz="1600" i="1" dirty="0" smtClean="0">
                  <a:solidFill>
                    <a:schemeClr val="accent4">
                      <a:lumMod val="50000"/>
                    </a:schemeClr>
                  </a:solidFill>
                </a:rPr>
                <a:t>aggregate</a:t>
              </a:r>
              <a:endParaRPr lang="en-GB" sz="1600" i="1" dirty="0">
                <a:solidFill>
                  <a:schemeClr val="accent4">
                    <a:lumMod val="50000"/>
                  </a:schemeClr>
                </a:solidFill>
              </a:endParaRPr>
            </a:p>
          </p:txBody>
        </p:sp>
        <p:sp>
          <p:nvSpPr>
            <p:cNvPr id="26" name="TextBox 25"/>
            <p:cNvSpPr txBox="1"/>
            <p:nvPr/>
          </p:nvSpPr>
          <p:spPr>
            <a:xfrm>
              <a:off x="6510689" y="4740225"/>
              <a:ext cx="1810111" cy="338554"/>
            </a:xfrm>
            <a:prstGeom prst="rect">
              <a:avLst/>
            </a:prstGeom>
            <a:noFill/>
          </p:spPr>
          <p:txBody>
            <a:bodyPr wrap="none" rtlCol="0">
              <a:spAutoFit/>
            </a:bodyPr>
            <a:lstStyle/>
            <a:p>
              <a:r>
                <a:rPr lang="en-GB" sz="1600" i="1" dirty="0" smtClean="0">
                  <a:solidFill>
                    <a:schemeClr val="accent4">
                      <a:lumMod val="50000"/>
                    </a:schemeClr>
                  </a:solidFill>
                </a:rPr>
                <a:t>perspectives (views)</a:t>
              </a:r>
              <a:endParaRPr lang="en-GB" sz="1600" i="1" dirty="0">
                <a:solidFill>
                  <a:schemeClr val="accent4">
                    <a:lumMod val="50000"/>
                  </a:schemeClr>
                </a:solidFill>
              </a:endParaRPr>
            </a:p>
          </p:txBody>
        </p:sp>
        <p:grpSp>
          <p:nvGrpSpPr>
            <p:cNvPr id="30" name="Group 29"/>
            <p:cNvGrpSpPr/>
            <p:nvPr/>
          </p:nvGrpSpPr>
          <p:grpSpPr>
            <a:xfrm>
              <a:off x="746043" y="2590939"/>
              <a:ext cx="2160240" cy="648072"/>
              <a:chOff x="755576" y="5085184"/>
              <a:chExt cx="2160240" cy="648072"/>
            </a:xfrm>
          </p:grpSpPr>
          <p:sp>
            <p:nvSpPr>
              <p:cNvPr id="31" name="Ellipse 53"/>
              <p:cNvSpPr/>
              <p:nvPr/>
            </p:nvSpPr>
            <p:spPr bwMode="auto">
              <a:xfrm>
                <a:off x="755576" y="5085184"/>
                <a:ext cx="2160240" cy="648072"/>
              </a:xfrm>
              <a:prstGeom prst="ellipse">
                <a:avLst/>
              </a:prstGeom>
              <a:gradFill flip="none" rotWithShape="1">
                <a:gsLst>
                  <a:gs pos="0">
                    <a:srgbClr val="179C7D">
                      <a:tint val="66000"/>
                      <a:satMod val="160000"/>
                    </a:srgbClr>
                  </a:gs>
                  <a:gs pos="50000">
                    <a:srgbClr val="179C7D">
                      <a:tint val="44500"/>
                      <a:satMod val="160000"/>
                    </a:srgbClr>
                  </a:gs>
                  <a:gs pos="100000">
                    <a:srgbClr val="179C7D">
                      <a:tint val="23500"/>
                      <a:satMod val="160000"/>
                    </a:srgb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
            <p:nvSpPr>
              <p:cNvPr id="32" name="Textfeld 54"/>
              <p:cNvSpPr txBox="1"/>
              <p:nvPr/>
            </p:nvSpPr>
            <p:spPr>
              <a:xfrm>
                <a:off x="971600" y="5224554"/>
                <a:ext cx="1728192" cy="369332"/>
              </a:xfrm>
              <a:prstGeom prst="rect">
                <a:avLst/>
              </a:prstGeom>
              <a:noFill/>
            </p:spPr>
            <p:txBody>
              <a:bodyPr wrap="square" rtlCol="0">
                <a:spAutoFit/>
              </a:bodyPr>
              <a:lstStyle/>
              <a:p>
                <a:pPr algn="ctr"/>
                <a:r>
                  <a:rPr lang="en-US" dirty="0" smtClean="0"/>
                  <a:t>Spatial events</a:t>
                </a:r>
                <a:endParaRPr lang="en-US" dirty="0"/>
              </a:p>
            </p:txBody>
          </p:sp>
        </p:grpSp>
        <p:sp>
          <p:nvSpPr>
            <p:cNvPr id="33" name="Freeform 32"/>
            <p:cNvSpPr/>
            <p:nvPr/>
          </p:nvSpPr>
          <p:spPr>
            <a:xfrm>
              <a:off x="1402047" y="3239011"/>
              <a:ext cx="238729" cy="1356373"/>
            </a:xfrm>
            <a:custGeom>
              <a:avLst/>
              <a:gdLst>
                <a:gd name="connsiteX0" fmla="*/ 238729 w 238729"/>
                <a:gd name="connsiteY0" fmla="*/ 0 h 1041621"/>
                <a:gd name="connsiteX1" fmla="*/ 190 w 238729"/>
                <a:gd name="connsiteY1" fmla="*/ 485030 h 1041621"/>
                <a:gd name="connsiteX2" fmla="*/ 206923 w 238729"/>
                <a:gd name="connsiteY2" fmla="*/ 1041621 h 1041621"/>
              </a:gdLst>
              <a:ahLst/>
              <a:cxnLst>
                <a:cxn ang="0">
                  <a:pos x="connsiteX0" y="connsiteY0"/>
                </a:cxn>
                <a:cxn ang="0">
                  <a:pos x="connsiteX1" y="connsiteY1"/>
                </a:cxn>
                <a:cxn ang="0">
                  <a:pos x="connsiteX2" y="connsiteY2"/>
                </a:cxn>
              </a:cxnLst>
              <a:rect l="l" t="t" r="r" b="b"/>
              <a:pathLst>
                <a:path w="238729" h="1041621">
                  <a:moveTo>
                    <a:pt x="238729" y="0"/>
                  </a:moveTo>
                  <a:cubicBezTo>
                    <a:pt x="122110" y="155713"/>
                    <a:pt x="5491" y="311427"/>
                    <a:pt x="190" y="485030"/>
                  </a:cubicBezTo>
                  <a:cubicBezTo>
                    <a:pt x="-5111" y="658633"/>
                    <a:pt x="100906" y="850127"/>
                    <a:pt x="206923" y="104162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33"/>
            <p:cNvSpPr/>
            <p:nvPr/>
          </p:nvSpPr>
          <p:spPr>
            <a:xfrm rot="10800000">
              <a:off x="1904302" y="3239011"/>
              <a:ext cx="238729" cy="1356373"/>
            </a:xfrm>
            <a:custGeom>
              <a:avLst/>
              <a:gdLst>
                <a:gd name="connsiteX0" fmla="*/ 238729 w 238729"/>
                <a:gd name="connsiteY0" fmla="*/ 0 h 1041621"/>
                <a:gd name="connsiteX1" fmla="*/ 190 w 238729"/>
                <a:gd name="connsiteY1" fmla="*/ 485030 h 1041621"/>
                <a:gd name="connsiteX2" fmla="*/ 206923 w 238729"/>
                <a:gd name="connsiteY2" fmla="*/ 1041621 h 1041621"/>
              </a:gdLst>
              <a:ahLst/>
              <a:cxnLst>
                <a:cxn ang="0">
                  <a:pos x="connsiteX0" y="connsiteY0"/>
                </a:cxn>
                <a:cxn ang="0">
                  <a:pos x="connsiteX1" y="connsiteY1"/>
                </a:cxn>
                <a:cxn ang="0">
                  <a:pos x="connsiteX2" y="connsiteY2"/>
                </a:cxn>
              </a:cxnLst>
              <a:rect l="l" t="t" r="r" b="b"/>
              <a:pathLst>
                <a:path w="238729" h="1041621">
                  <a:moveTo>
                    <a:pt x="238729" y="0"/>
                  </a:moveTo>
                  <a:cubicBezTo>
                    <a:pt x="122110" y="155713"/>
                    <a:pt x="5491" y="311427"/>
                    <a:pt x="190" y="485030"/>
                  </a:cubicBezTo>
                  <a:cubicBezTo>
                    <a:pt x="-5111" y="658633"/>
                    <a:pt x="100906" y="850127"/>
                    <a:pt x="206923" y="104162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2741403" y="3099641"/>
              <a:ext cx="1359086" cy="1026269"/>
            </a:xfrm>
            <a:custGeom>
              <a:avLst/>
              <a:gdLst>
                <a:gd name="connsiteX0" fmla="*/ 0 w 1081377"/>
                <a:gd name="connsiteY0" fmla="*/ 0 h 715617"/>
                <a:gd name="connsiteX1" fmla="*/ 262393 w 1081377"/>
                <a:gd name="connsiteY1" fmla="*/ 429370 h 715617"/>
                <a:gd name="connsiteX2" fmla="*/ 1081377 w 1081377"/>
                <a:gd name="connsiteY2" fmla="*/ 715617 h 715617"/>
                <a:gd name="connsiteX0" fmla="*/ 0 w 1081377"/>
                <a:gd name="connsiteY0" fmla="*/ 0 h 715617"/>
                <a:gd name="connsiteX1" fmla="*/ 365760 w 1081377"/>
                <a:gd name="connsiteY1" fmla="*/ 477078 h 715617"/>
                <a:gd name="connsiteX2" fmla="*/ 1081377 w 1081377"/>
                <a:gd name="connsiteY2" fmla="*/ 715617 h 715617"/>
                <a:gd name="connsiteX0" fmla="*/ 0 w 1081377"/>
                <a:gd name="connsiteY0" fmla="*/ 0 h 715617"/>
                <a:gd name="connsiteX1" fmla="*/ 413468 w 1081377"/>
                <a:gd name="connsiteY1" fmla="*/ 500932 h 715617"/>
                <a:gd name="connsiteX2" fmla="*/ 1081377 w 1081377"/>
                <a:gd name="connsiteY2" fmla="*/ 715617 h 715617"/>
              </a:gdLst>
              <a:ahLst/>
              <a:cxnLst>
                <a:cxn ang="0">
                  <a:pos x="connsiteX0" y="connsiteY0"/>
                </a:cxn>
                <a:cxn ang="0">
                  <a:pos x="connsiteX1" y="connsiteY1"/>
                </a:cxn>
                <a:cxn ang="0">
                  <a:pos x="connsiteX2" y="connsiteY2"/>
                </a:cxn>
              </a:cxnLst>
              <a:rect l="l" t="t" r="r" b="b"/>
              <a:pathLst>
                <a:path w="1081377" h="715617">
                  <a:moveTo>
                    <a:pt x="0" y="0"/>
                  </a:moveTo>
                  <a:cubicBezTo>
                    <a:pt x="41082" y="155050"/>
                    <a:pt x="233239" y="381663"/>
                    <a:pt x="413468" y="500932"/>
                  </a:cubicBezTo>
                  <a:cubicBezTo>
                    <a:pt x="593697" y="620201"/>
                    <a:pt x="761999" y="632128"/>
                    <a:pt x="1081377" y="71561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2906283" y="2914975"/>
              <a:ext cx="1843263" cy="964445"/>
            </a:xfrm>
            <a:custGeom>
              <a:avLst/>
              <a:gdLst>
                <a:gd name="connsiteX0" fmla="*/ 1828800 w 1828800"/>
                <a:gd name="connsiteY0" fmla="*/ 699968 h 699968"/>
                <a:gd name="connsiteX1" fmla="*/ 1319916 w 1828800"/>
                <a:gd name="connsiteY1" fmla="*/ 63863 h 699968"/>
                <a:gd name="connsiteX2" fmla="*/ 0 w 1828800"/>
                <a:gd name="connsiteY2" fmla="*/ 55912 h 699968"/>
                <a:gd name="connsiteX0" fmla="*/ 1828800 w 1828800"/>
                <a:gd name="connsiteY0" fmla="*/ 664112 h 664112"/>
                <a:gd name="connsiteX1" fmla="*/ 1264257 w 1828800"/>
                <a:gd name="connsiteY1" fmla="*/ 123422 h 664112"/>
                <a:gd name="connsiteX2" fmla="*/ 0 w 1828800"/>
                <a:gd name="connsiteY2" fmla="*/ 20056 h 664112"/>
                <a:gd name="connsiteX0" fmla="*/ 1828800 w 1828800"/>
                <a:gd name="connsiteY0" fmla="*/ 664112 h 664112"/>
                <a:gd name="connsiteX1" fmla="*/ 1232452 w 1828800"/>
                <a:gd name="connsiteY1" fmla="*/ 123422 h 664112"/>
                <a:gd name="connsiteX2" fmla="*/ 0 w 1828800"/>
                <a:gd name="connsiteY2" fmla="*/ 20056 h 664112"/>
              </a:gdLst>
              <a:ahLst/>
              <a:cxnLst>
                <a:cxn ang="0">
                  <a:pos x="connsiteX0" y="connsiteY0"/>
                </a:cxn>
                <a:cxn ang="0">
                  <a:pos x="connsiteX1" y="connsiteY1"/>
                </a:cxn>
                <a:cxn ang="0">
                  <a:pos x="connsiteX2" y="connsiteY2"/>
                </a:cxn>
              </a:cxnLst>
              <a:rect l="l" t="t" r="r" b="b"/>
              <a:pathLst>
                <a:path w="1828800" h="664112">
                  <a:moveTo>
                    <a:pt x="1828800" y="664112"/>
                  </a:moveTo>
                  <a:cubicBezTo>
                    <a:pt x="1726758" y="399731"/>
                    <a:pt x="1537252" y="230765"/>
                    <a:pt x="1232452" y="123422"/>
                  </a:cubicBezTo>
                  <a:cubicBezTo>
                    <a:pt x="927652" y="16079"/>
                    <a:pt x="507558" y="-29640"/>
                    <a:pt x="0" y="20056"/>
                  </a:cubicBezTo>
                </a:path>
              </a:pathLst>
            </a:custGeom>
            <a:noFill/>
            <a:ln>
              <a:solidFill>
                <a:schemeClr val="accent1">
                  <a:lumMod val="75000"/>
                </a:schemeClr>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p:cNvSpPr txBox="1"/>
            <p:nvPr/>
          </p:nvSpPr>
          <p:spPr>
            <a:xfrm>
              <a:off x="465473" y="3269028"/>
              <a:ext cx="1026243" cy="338554"/>
            </a:xfrm>
            <a:prstGeom prst="rect">
              <a:avLst/>
            </a:prstGeom>
            <a:noFill/>
          </p:spPr>
          <p:txBody>
            <a:bodyPr wrap="none" rtlCol="0">
              <a:spAutoFit/>
            </a:bodyPr>
            <a:lstStyle/>
            <a:p>
              <a:r>
                <a:rPr lang="en-GB" sz="1600" i="1" dirty="0" smtClean="0">
                  <a:solidFill>
                    <a:schemeClr val="accent4">
                      <a:lumMod val="50000"/>
                    </a:schemeClr>
                  </a:solidFill>
                </a:rPr>
                <a:t>integrate</a:t>
              </a:r>
              <a:endParaRPr lang="en-GB" sz="1600" i="1" dirty="0">
                <a:solidFill>
                  <a:schemeClr val="accent4">
                    <a:lumMod val="50000"/>
                  </a:schemeClr>
                </a:solidFill>
              </a:endParaRPr>
            </a:p>
          </p:txBody>
        </p:sp>
        <p:sp>
          <p:nvSpPr>
            <p:cNvPr id="38" name="TextBox 37"/>
            <p:cNvSpPr txBox="1"/>
            <p:nvPr/>
          </p:nvSpPr>
          <p:spPr>
            <a:xfrm>
              <a:off x="2023666" y="4060445"/>
              <a:ext cx="1435473" cy="584775"/>
            </a:xfrm>
            <a:prstGeom prst="rect">
              <a:avLst/>
            </a:prstGeom>
            <a:noFill/>
          </p:spPr>
          <p:txBody>
            <a:bodyPr wrap="square" rtlCol="0">
              <a:spAutoFit/>
            </a:bodyPr>
            <a:lstStyle/>
            <a:p>
              <a:r>
                <a:rPr lang="en-GB" sz="1600" i="1" dirty="0">
                  <a:solidFill>
                    <a:schemeClr val="accent4">
                      <a:lumMod val="50000"/>
                    </a:schemeClr>
                  </a:solidFill>
                </a:rPr>
                <a:t>d</a:t>
              </a:r>
              <a:r>
                <a:rPr lang="en-GB" sz="1600" i="1" dirty="0" smtClean="0">
                  <a:solidFill>
                    <a:schemeClr val="accent4">
                      <a:lumMod val="50000"/>
                    </a:schemeClr>
                  </a:solidFill>
                </a:rPr>
                <a:t>isintegrate, extract</a:t>
              </a:r>
              <a:endParaRPr lang="en-GB" sz="1600" i="1" dirty="0">
                <a:solidFill>
                  <a:schemeClr val="accent4">
                    <a:lumMod val="50000"/>
                  </a:schemeClr>
                </a:solidFill>
              </a:endParaRPr>
            </a:p>
          </p:txBody>
        </p:sp>
        <p:sp>
          <p:nvSpPr>
            <p:cNvPr id="39" name="TextBox 38"/>
            <p:cNvSpPr txBox="1"/>
            <p:nvPr/>
          </p:nvSpPr>
          <p:spPr>
            <a:xfrm>
              <a:off x="2871689" y="3237264"/>
              <a:ext cx="1099981" cy="338554"/>
            </a:xfrm>
            <a:prstGeom prst="rect">
              <a:avLst/>
            </a:prstGeom>
            <a:noFill/>
          </p:spPr>
          <p:txBody>
            <a:bodyPr wrap="none" rtlCol="0">
              <a:spAutoFit/>
            </a:bodyPr>
            <a:lstStyle/>
            <a:p>
              <a:r>
                <a:rPr lang="en-GB" sz="1600" i="1" dirty="0" smtClean="0">
                  <a:solidFill>
                    <a:schemeClr val="accent4">
                      <a:lumMod val="50000"/>
                    </a:schemeClr>
                  </a:solidFill>
                </a:rPr>
                <a:t>aggregate</a:t>
              </a:r>
              <a:endParaRPr lang="en-GB" sz="1600" i="1" dirty="0">
                <a:solidFill>
                  <a:schemeClr val="accent4">
                    <a:lumMod val="50000"/>
                  </a:schemeClr>
                </a:solidFill>
              </a:endParaRPr>
            </a:p>
          </p:txBody>
        </p:sp>
        <p:sp>
          <p:nvSpPr>
            <p:cNvPr id="40" name="TextBox 39"/>
            <p:cNvSpPr txBox="1"/>
            <p:nvPr/>
          </p:nvSpPr>
          <p:spPr>
            <a:xfrm>
              <a:off x="4613020" y="3281562"/>
              <a:ext cx="766107" cy="338554"/>
            </a:xfrm>
            <a:prstGeom prst="rect">
              <a:avLst/>
            </a:prstGeom>
            <a:noFill/>
          </p:spPr>
          <p:txBody>
            <a:bodyPr wrap="none" rtlCol="0">
              <a:spAutoFit/>
            </a:bodyPr>
            <a:lstStyle/>
            <a:p>
              <a:r>
                <a:rPr lang="en-GB" sz="1600" i="1" dirty="0" smtClean="0">
                  <a:solidFill>
                    <a:schemeClr val="tx1">
                      <a:lumMod val="75000"/>
                      <a:lumOff val="25000"/>
                    </a:schemeClr>
                  </a:solidFill>
                </a:rPr>
                <a:t>extract</a:t>
              </a:r>
              <a:endParaRPr lang="en-GB" sz="1600" i="1" dirty="0">
                <a:solidFill>
                  <a:schemeClr val="tx1">
                    <a:lumMod val="75000"/>
                    <a:lumOff val="25000"/>
                  </a:schemeClr>
                </a:solidFill>
              </a:endParaRPr>
            </a:p>
          </p:txBody>
        </p:sp>
        <p:grpSp>
          <p:nvGrpSpPr>
            <p:cNvPr id="29" name="Group 28"/>
            <p:cNvGrpSpPr/>
            <p:nvPr/>
          </p:nvGrpSpPr>
          <p:grpSpPr>
            <a:xfrm>
              <a:off x="586105" y="4585465"/>
              <a:ext cx="2350759" cy="1531404"/>
              <a:chOff x="493621" y="3947960"/>
              <a:chExt cx="2350759" cy="1531404"/>
            </a:xfrm>
          </p:grpSpPr>
          <p:grpSp>
            <p:nvGrpSpPr>
              <p:cNvPr id="28" name="Group 27"/>
              <p:cNvGrpSpPr/>
              <p:nvPr/>
            </p:nvGrpSpPr>
            <p:grpSpPr>
              <a:xfrm>
                <a:off x="493621" y="3947960"/>
                <a:ext cx="2350759" cy="1165641"/>
                <a:chOff x="493621" y="3947960"/>
                <a:chExt cx="2350759" cy="1165641"/>
              </a:xfrm>
            </p:grpSpPr>
            <p:grpSp>
              <p:nvGrpSpPr>
                <p:cNvPr id="7" name="Gruppieren 49"/>
                <p:cNvGrpSpPr/>
                <p:nvPr/>
              </p:nvGrpSpPr>
              <p:grpSpPr>
                <a:xfrm>
                  <a:off x="493621" y="3947960"/>
                  <a:ext cx="2350759" cy="648072"/>
                  <a:chOff x="5724128" y="4149080"/>
                  <a:chExt cx="2088232" cy="648072"/>
                </a:xfrm>
                <a:gradFill flip="none" rotWithShape="1">
                  <a:gsLst>
                    <a:gs pos="0">
                      <a:schemeClr val="accent5">
                        <a:lumMod val="60000"/>
                        <a:lumOff val="40000"/>
                      </a:schemeClr>
                    </a:gs>
                    <a:gs pos="50000">
                      <a:schemeClr val="accent5">
                        <a:lumMod val="40000"/>
                        <a:lumOff val="60000"/>
                      </a:schemeClr>
                    </a:gs>
                    <a:gs pos="100000">
                      <a:schemeClr val="accent5">
                        <a:lumMod val="20000"/>
                        <a:lumOff val="80000"/>
                      </a:schemeClr>
                    </a:gs>
                  </a:gsLst>
                  <a:lin ang="16200000" scaled="1"/>
                  <a:tileRect/>
                </a:gradFill>
              </p:grpSpPr>
              <p:sp>
                <p:nvSpPr>
                  <p:cNvPr id="8" name="Ellipse 50"/>
                  <p:cNvSpPr/>
                  <p:nvPr/>
                </p:nvSpPr>
                <p:spPr bwMode="auto">
                  <a:xfrm>
                    <a:off x="5724128" y="4149080"/>
                    <a:ext cx="2088232" cy="648072"/>
                  </a:xfrm>
                  <a:prstGeom prst="ellips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1" i="0" u="none" strike="noStrike" cap="none" normalizeH="0" baseline="0" smtClean="0">
                      <a:ln>
                        <a:noFill/>
                      </a:ln>
                      <a:solidFill>
                        <a:schemeClr val="tx1"/>
                      </a:solidFill>
                      <a:effectLst/>
                      <a:latin typeface="Frutiger LT Com 55 Roman" pitchFamily="34" charset="0"/>
                    </a:endParaRPr>
                  </a:p>
                </p:txBody>
              </p:sp>
              <p:sp>
                <p:nvSpPr>
                  <p:cNvPr id="9" name="Textfeld 51"/>
                  <p:cNvSpPr txBox="1"/>
                  <p:nvPr/>
                </p:nvSpPr>
                <p:spPr>
                  <a:xfrm>
                    <a:off x="6024482" y="4288450"/>
                    <a:ext cx="1512168" cy="369332"/>
                  </a:xfrm>
                  <a:prstGeom prst="rect">
                    <a:avLst/>
                  </a:prstGeom>
                  <a:grpFill/>
                </p:spPr>
                <p:txBody>
                  <a:bodyPr wrap="square" rtlCol="0">
                    <a:spAutoFit/>
                  </a:bodyPr>
                  <a:lstStyle/>
                  <a:p>
                    <a:pPr algn="ctr"/>
                    <a:r>
                      <a:rPr lang="en-US" b="1" dirty="0" smtClean="0">
                        <a:solidFill>
                          <a:srgbClr val="C00000"/>
                        </a:solidFill>
                      </a:rPr>
                      <a:t>Trajectories</a:t>
                    </a:r>
                    <a:endParaRPr lang="en-US" b="1" dirty="0">
                      <a:solidFill>
                        <a:srgbClr val="C00000"/>
                      </a:solidFill>
                    </a:endParaRPr>
                  </a:p>
                </p:txBody>
              </p:sp>
            </p:grpSp>
            <p:sp>
              <p:nvSpPr>
                <p:cNvPr id="27" name="Freeform 26"/>
                <p:cNvSpPr/>
                <p:nvPr/>
              </p:nvSpPr>
              <p:spPr>
                <a:xfrm>
                  <a:off x="1429422" y="4580627"/>
                  <a:ext cx="610085" cy="532974"/>
                </a:xfrm>
                <a:custGeom>
                  <a:avLst/>
                  <a:gdLst>
                    <a:gd name="connsiteX0" fmla="*/ 439278 w 630528"/>
                    <a:gd name="connsiteY0" fmla="*/ 0 h 518349"/>
                    <a:gd name="connsiteX1" fmla="*/ 629059 w 630528"/>
                    <a:gd name="connsiteY1" fmla="*/ 224287 h 518349"/>
                    <a:gd name="connsiteX2" fmla="*/ 508290 w 630528"/>
                    <a:gd name="connsiteY2" fmla="*/ 483079 h 518349"/>
                    <a:gd name="connsiteX3" fmla="*/ 180486 w 630528"/>
                    <a:gd name="connsiteY3" fmla="*/ 500332 h 518349"/>
                    <a:gd name="connsiteX4" fmla="*/ 7957 w 630528"/>
                    <a:gd name="connsiteY4" fmla="*/ 336430 h 518349"/>
                    <a:gd name="connsiteX5" fmla="*/ 42463 w 630528"/>
                    <a:gd name="connsiteY5" fmla="*/ 138022 h 518349"/>
                    <a:gd name="connsiteX6" fmla="*/ 163233 w 630528"/>
                    <a:gd name="connsiteY6" fmla="*/ 25879 h 518349"/>
                    <a:gd name="connsiteX0" fmla="*/ 439475 w 630725"/>
                    <a:gd name="connsiteY0" fmla="*/ 8627 h 526976"/>
                    <a:gd name="connsiteX1" fmla="*/ 629256 w 630725"/>
                    <a:gd name="connsiteY1" fmla="*/ 232914 h 526976"/>
                    <a:gd name="connsiteX2" fmla="*/ 508487 w 630725"/>
                    <a:gd name="connsiteY2" fmla="*/ 491706 h 526976"/>
                    <a:gd name="connsiteX3" fmla="*/ 180683 w 630725"/>
                    <a:gd name="connsiteY3" fmla="*/ 508959 h 526976"/>
                    <a:gd name="connsiteX4" fmla="*/ 8154 w 630725"/>
                    <a:gd name="connsiteY4" fmla="*/ 345057 h 526976"/>
                    <a:gd name="connsiteX5" fmla="*/ 42660 w 630725"/>
                    <a:gd name="connsiteY5" fmla="*/ 146649 h 526976"/>
                    <a:gd name="connsiteX6" fmla="*/ 172057 w 630725"/>
                    <a:gd name="connsiteY6" fmla="*/ 0 h 526976"/>
                    <a:gd name="connsiteX0" fmla="*/ 439475 w 639620"/>
                    <a:gd name="connsiteY0" fmla="*/ 8627 h 520460"/>
                    <a:gd name="connsiteX1" fmla="*/ 629256 w 639620"/>
                    <a:gd name="connsiteY1" fmla="*/ 232914 h 520460"/>
                    <a:gd name="connsiteX2" fmla="*/ 603378 w 639620"/>
                    <a:gd name="connsiteY2" fmla="*/ 370936 h 520460"/>
                    <a:gd name="connsiteX3" fmla="*/ 508487 w 639620"/>
                    <a:gd name="connsiteY3" fmla="*/ 491706 h 520460"/>
                    <a:gd name="connsiteX4" fmla="*/ 180683 w 639620"/>
                    <a:gd name="connsiteY4" fmla="*/ 508959 h 520460"/>
                    <a:gd name="connsiteX5" fmla="*/ 8154 w 639620"/>
                    <a:gd name="connsiteY5" fmla="*/ 345057 h 520460"/>
                    <a:gd name="connsiteX6" fmla="*/ 42660 w 639620"/>
                    <a:gd name="connsiteY6" fmla="*/ 146649 h 520460"/>
                    <a:gd name="connsiteX7" fmla="*/ 172057 w 639620"/>
                    <a:gd name="connsiteY7" fmla="*/ 0 h 520460"/>
                    <a:gd name="connsiteX0" fmla="*/ 439475 w 611832"/>
                    <a:gd name="connsiteY0" fmla="*/ 8627 h 520460"/>
                    <a:gd name="connsiteX1" fmla="*/ 577498 w 611832"/>
                    <a:gd name="connsiteY1" fmla="*/ 138023 h 520460"/>
                    <a:gd name="connsiteX2" fmla="*/ 603378 w 611832"/>
                    <a:gd name="connsiteY2" fmla="*/ 370936 h 520460"/>
                    <a:gd name="connsiteX3" fmla="*/ 508487 w 611832"/>
                    <a:gd name="connsiteY3" fmla="*/ 491706 h 520460"/>
                    <a:gd name="connsiteX4" fmla="*/ 180683 w 611832"/>
                    <a:gd name="connsiteY4" fmla="*/ 508959 h 520460"/>
                    <a:gd name="connsiteX5" fmla="*/ 8154 w 611832"/>
                    <a:gd name="connsiteY5" fmla="*/ 345057 h 520460"/>
                    <a:gd name="connsiteX6" fmla="*/ 42660 w 611832"/>
                    <a:gd name="connsiteY6" fmla="*/ 146649 h 520460"/>
                    <a:gd name="connsiteX7" fmla="*/ 172057 w 611832"/>
                    <a:gd name="connsiteY7" fmla="*/ 0 h 52046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0"/>
                    <a:gd name="connsiteX1" fmla="*/ 577498 w 626793"/>
                    <a:gd name="connsiteY1" fmla="*/ 138023 h 521470"/>
                    <a:gd name="connsiteX2" fmla="*/ 620630 w 626793"/>
                    <a:gd name="connsiteY2" fmla="*/ 345057 h 521470"/>
                    <a:gd name="connsiteX3" fmla="*/ 508487 w 626793"/>
                    <a:gd name="connsiteY3" fmla="*/ 491706 h 521470"/>
                    <a:gd name="connsiteX4" fmla="*/ 180683 w 626793"/>
                    <a:gd name="connsiteY4" fmla="*/ 508959 h 521470"/>
                    <a:gd name="connsiteX5" fmla="*/ 8154 w 626793"/>
                    <a:gd name="connsiteY5" fmla="*/ 345057 h 521470"/>
                    <a:gd name="connsiteX6" fmla="*/ 42660 w 626793"/>
                    <a:gd name="connsiteY6" fmla="*/ 146649 h 521470"/>
                    <a:gd name="connsiteX7" fmla="*/ 172057 w 626793"/>
                    <a:gd name="connsiteY7" fmla="*/ 0 h 521470"/>
                    <a:gd name="connsiteX0" fmla="*/ 439475 w 626793"/>
                    <a:gd name="connsiteY0" fmla="*/ 8627 h 521471"/>
                    <a:gd name="connsiteX1" fmla="*/ 577498 w 626793"/>
                    <a:gd name="connsiteY1" fmla="*/ 138023 h 521471"/>
                    <a:gd name="connsiteX2" fmla="*/ 620630 w 626793"/>
                    <a:gd name="connsiteY2" fmla="*/ 345057 h 521471"/>
                    <a:gd name="connsiteX3" fmla="*/ 473981 w 626793"/>
                    <a:gd name="connsiteY3" fmla="*/ 491706 h 521471"/>
                    <a:gd name="connsiteX4" fmla="*/ 180683 w 626793"/>
                    <a:gd name="connsiteY4" fmla="*/ 508959 h 521471"/>
                    <a:gd name="connsiteX5" fmla="*/ 8154 w 626793"/>
                    <a:gd name="connsiteY5" fmla="*/ 345057 h 521471"/>
                    <a:gd name="connsiteX6" fmla="*/ 42660 w 626793"/>
                    <a:gd name="connsiteY6" fmla="*/ 146649 h 521471"/>
                    <a:gd name="connsiteX7" fmla="*/ 172057 w 626793"/>
                    <a:gd name="connsiteY7" fmla="*/ 0 h 521471"/>
                    <a:gd name="connsiteX0" fmla="*/ 439475 w 626793"/>
                    <a:gd name="connsiteY0" fmla="*/ 8627 h 534712"/>
                    <a:gd name="connsiteX1" fmla="*/ 577498 w 626793"/>
                    <a:gd name="connsiteY1" fmla="*/ 138023 h 534712"/>
                    <a:gd name="connsiteX2" fmla="*/ 620630 w 626793"/>
                    <a:gd name="connsiteY2" fmla="*/ 345057 h 534712"/>
                    <a:gd name="connsiteX3" fmla="*/ 473981 w 626793"/>
                    <a:gd name="connsiteY3" fmla="*/ 517585 h 534712"/>
                    <a:gd name="connsiteX4" fmla="*/ 180683 w 626793"/>
                    <a:gd name="connsiteY4" fmla="*/ 508959 h 534712"/>
                    <a:gd name="connsiteX5" fmla="*/ 8154 w 626793"/>
                    <a:gd name="connsiteY5" fmla="*/ 345057 h 534712"/>
                    <a:gd name="connsiteX6" fmla="*/ 42660 w 626793"/>
                    <a:gd name="connsiteY6" fmla="*/ 146649 h 534712"/>
                    <a:gd name="connsiteX7" fmla="*/ 172057 w 626793"/>
                    <a:gd name="connsiteY7" fmla="*/ 0 h 534712"/>
                    <a:gd name="connsiteX0" fmla="*/ 425257 w 612575"/>
                    <a:gd name="connsiteY0" fmla="*/ 8627 h 532974"/>
                    <a:gd name="connsiteX1" fmla="*/ 563280 w 612575"/>
                    <a:gd name="connsiteY1" fmla="*/ 138023 h 532974"/>
                    <a:gd name="connsiteX2" fmla="*/ 606412 w 612575"/>
                    <a:gd name="connsiteY2" fmla="*/ 345057 h 532974"/>
                    <a:gd name="connsiteX3" fmla="*/ 459763 w 612575"/>
                    <a:gd name="connsiteY3" fmla="*/ 517585 h 532974"/>
                    <a:gd name="connsiteX4" fmla="*/ 166465 w 612575"/>
                    <a:gd name="connsiteY4" fmla="*/ 508959 h 532974"/>
                    <a:gd name="connsiteX5" fmla="*/ 11189 w 612575"/>
                    <a:gd name="connsiteY5" fmla="*/ 379563 h 532974"/>
                    <a:gd name="connsiteX6" fmla="*/ 28442 w 612575"/>
                    <a:gd name="connsiteY6" fmla="*/ 146649 h 532974"/>
                    <a:gd name="connsiteX7" fmla="*/ 157839 w 612575"/>
                    <a:gd name="connsiteY7" fmla="*/ 0 h 532974"/>
                    <a:gd name="connsiteX0" fmla="*/ 425257 w 609310"/>
                    <a:gd name="connsiteY0" fmla="*/ 8627 h 532974"/>
                    <a:gd name="connsiteX1" fmla="*/ 563280 w 609310"/>
                    <a:gd name="connsiteY1" fmla="*/ 138023 h 532974"/>
                    <a:gd name="connsiteX2" fmla="*/ 606412 w 609310"/>
                    <a:gd name="connsiteY2" fmla="*/ 345057 h 532974"/>
                    <a:gd name="connsiteX3" fmla="*/ 459763 w 609310"/>
                    <a:gd name="connsiteY3" fmla="*/ 517585 h 532974"/>
                    <a:gd name="connsiteX4" fmla="*/ 166465 w 609310"/>
                    <a:gd name="connsiteY4" fmla="*/ 508959 h 532974"/>
                    <a:gd name="connsiteX5" fmla="*/ 11189 w 609310"/>
                    <a:gd name="connsiteY5" fmla="*/ 379563 h 532974"/>
                    <a:gd name="connsiteX6" fmla="*/ 28442 w 609310"/>
                    <a:gd name="connsiteY6" fmla="*/ 146649 h 532974"/>
                    <a:gd name="connsiteX7" fmla="*/ 157839 w 609310"/>
                    <a:gd name="connsiteY7" fmla="*/ 0 h 532974"/>
                    <a:gd name="connsiteX0" fmla="*/ 425257 w 610085"/>
                    <a:gd name="connsiteY0" fmla="*/ 8627 h 532974"/>
                    <a:gd name="connsiteX1" fmla="*/ 563280 w 610085"/>
                    <a:gd name="connsiteY1" fmla="*/ 138023 h 532974"/>
                    <a:gd name="connsiteX2" fmla="*/ 606412 w 610085"/>
                    <a:gd name="connsiteY2" fmla="*/ 345057 h 532974"/>
                    <a:gd name="connsiteX3" fmla="*/ 459763 w 610085"/>
                    <a:gd name="connsiteY3" fmla="*/ 517585 h 532974"/>
                    <a:gd name="connsiteX4" fmla="*/ 166465 w 610085"/>
                    <a:gd name="connsiteY4" fmla="*/ 508959 h 532974"/>
                    <a:gd name="connsiteX5" fmla="*/ 11189 w 610085"/>
                    <a:gd name="connsiteY5" fmla="*/ 379563 h 532974"/>
                    <a:gd name="connsiteX6" fmla="*/ 28442 w 610085"/>
                    <a:gd name="connsiteY6" fmla="*/ 146649 h 532974"/>
                    <a:gd name="connsiteX7" fmla="*/ 157839 w 610085"/>
                    <a:gd name="connsiteY7" fmla="*/ 0 h 5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085" h="532974">
                      <a:moveTo>
                        <a:pt x="425257" y="8627"/>
                      </a:moveTo>
                      <a:cubicBezTo>
                        <a:pt x="514396" y="80514"/>
                        <a:pt x="524461" y="81951"/>
                        <a:pt x="563280" y="138023"/>
                      </a:cubicBezTo>
                      <a:cubicBezTo>
                        <a:pt x="602099" y="194095"/>
                        <a:pt x="617913" y="232913"/>
                        <a:pt x="606412" y="345057"/>
                      </a:cubicBezTo>
                      <a:cubicBezTo>
                        <a:pt x="569031" y="422694"/>
                        <a:pt x="533087" y="490268"/>
                        <a:pt x="459763" y="517585"/>
                      </a:cubicBezTo>
                      <a:cubicBezTo>
                        <a:pt x="386439" y="544902"/>
                        <a:pt x="241227" y="531963"/>
                        <a:pt x="166465" y="508959"/>
                      </a:cubicBezTo>
                      <a:cubicBezTo>
                        <a:pt x="91703" y="485955"/>
                        <a:pt x="34193" y="439948"/>
                        <a:pt x="11189" y="379563"/>
                      </a:cubicBezTo>
                      <a:cubicBezTo>
                        <a:pt x="-11815" y="319178"/>
                        <a:pt x="4000" y="209910"/>
                        <a:pt x="28442" y="146649"/>
                      </a:cubicBezTo>
                      <a:cubicBezTo>
                        <a:pt x="52884" y="83389"/>
                        <a:pt x="110393" y="30192"/>
                        <a:pt x="157839"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p:cNvSpPr txBox="1"/>
              <p:nvPr/>
            </p:nvSpPr>
            <p:spPr>
              <a:xfrm>
                <a:off x="1364997" y="5140810"/>
                <a:ext cx="769763" cy="338554"/>
              </a:xfrm>
              <a:prstGeom prst="rect">
                <a:avLst/>
              </a:prstGeom>
              <a:noFill/>
            </p:spPr>
            <p:txBody>
              <a:bodyPr wrap="none" rtlCol="0">
                <a:spAutoFit/>
              </a:bodyPr>
              <a:lstStyle/>
              <a:p>
                <a:r>
                  <a:rPr lang="en-GB" sz="1600" i="1" dirty="0" smtClean="0">
                    <a:solidFill>
                      <a:schemeClr val="accent4">
                        <a:lumMod val="50000"/>
                      </a:schemeClr>
                    </a:solidFill>
                  </a:rPr>
                  <a:t>divide</a:t>
                </a:r>
                <a:endParaRPr lang="en-GB" sz="1600" i="1" dirty="0">
                  <a:solidFill>
                    <a:schemeClr val="accent4">
                      <a:lumMod val="50000"/>
                    </a:schemeClr>
                  </a:solidFill>
                </a:endParaRPr>
              </a:p>
            </p:txBody>
          </p:sp>
        </p:grpSp>
      </p:grpSp>
      <p:sp>
        <p:nvSpPr>
          <p:cNvPr id="43" name="TextBox 42"/>
          <p:cNvSpPr txBox="1"/>
          <p:nvPr/>
        </p:nvSpPr>
        <p:spPr>
          <a:xfrm>
            <a:off x="442604" y="590835"/>
            <a:ext cx="8513764" cy="1354217"/>
          </a:xfrm>
          <a:prstGeom prst="rect">
            <a:avLst/>
          </a:prstGeom>
          <a:noFill/>
        </p:spPr>
        <p:txBody>
          <a:bodyPr wrap="square" rtlCol="0">
            <a:spAutoFit/>
          </a:bodyPr>
          <a:lstStyle/>
          <a:p>
            <a:r>
              <a:rPr lang="en-GB" dirty="0" smtClean="0"/>
              <a:t>By </a:t>
            </a:r>
            <a:r>
              <a:rPr lang="en-GB" dirty="0" err="1" smtClean="0"/>
              <a:t>spatio</a:t>
            </a:r>
            <a:r>
              <a:rPr lang="en-GB" dirty="0" smtClean="0"/>
              <a:t>-temporal aggregation, we obtain spatial time series, which need to be considered from two perspectives: as spatially distributed local time series and as temporally varying spatial situations.</a:t>
            </a:r>
          </a:p>
          <a:p>
            <a:pPr>
              <a:spcBef>
                <a:spcPts val="1200"/>
              </a:spcBef>
            </a:pPr>
            <a:r>
              <a:rPr lang="en-GB" dirty="0" smtClean="0"/>
              <a:t>We can </a:t>
            </a:r>
            <a:r>
              <a:rPr lang="en-GB" dirty="0" smtClean="0"/>
              <a:t>analyse these time series using two-way partition-based clustering.</a:t>
            </a:r>
            <a:endParaRPr lang="en-GB" dirty="0"/>
          </a:p>
        </p:txBody>
      </p:sp>
    </p:spTree>
    <p:extLst>
      <p:ext uri="{BB962C8B-B14F-4D97-AF65-F5344CB8AC3E}">
        <p14:creationId xmlns:p14="http://schemas.microsoft.com/office/powerpoint/2010/main" val="1891936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64</a:t>
            </a:fld>
            <a:endParaRPr lang="en-GB" noProof="0" dirty="0"/>
          </a:p>
        </p:txBody>
      </p:sp>
      <p:sp>
        <p:nvSpPr>
          <p:cNvPr id="2" name="Title 1"/>
          <p:cNvSpPr>
            <a:spLocks noGrp="1"/>
          </p:cNvSpPr>
          <p:nvPr>
            <p:ph type="title"/>
          </p:nvPr>
        </p:nvSpPr>
        <p:spPr/>
        <p:txBody>
          <a:bodyPr/>
          <a:lstStyle/>
          <a:p>
            <a:r>
              <a:rPr lang="en-GB" dirty="0" smtClean="0"/>
              <a:t>Partition-based clustering of local time series</a:t>
            </a:r>
            <a:endParaRPr lang="en-GB" dirty="0"/>
          </a:p>
        </p:txBody>
      </p:sp>
      <p:sp>
        <p:nvSpPr>
          <p:cNvPr id="4" name="Text Placeholder 3"/>
          <p:cNvSpPr>
            <a:spLocks noGrp="1"/>
          </p:cNvSpPr>
          <p:nvPr>
            <p:ph type="body" sz="quarter" idx="13"/>
          </p:nvPr>
        </p:nvSpPr>
        <p:spPr/>
        <p:txBody>
          <a:bodyPr/>
          <a:lstStyle/>
          <a:p>
            <a:r>
              <a:rPr lang="en-GB" dirty="0"/>
              <a:t>b</a:t>
            </a:r>
            <a:r>
              <a:rPr lang="en-GB" dirty="0" smtClean="0"/>
              <a:t>y example of Milan traffic</a:t>
            </a:r>
            <a:endParaRPr lang="en-GB" dirty="0"/>
          </a:p>
        </p:txBody>
      </p:sp>
      <p:pic>
        <p:nvPicPr>
          <p:cNvPr id="6" name="Picture 5"/>
          <p:cNvPicPr>
            <a:picLocks noChangeAspect="1"/>
          </p:cNvPicPr>
          <p:nvPr/>
        </p:nvPicPr>
        <p:blipFill>
          <a:blip r:embed="rId2"/>
          <a:stretch>
            <a:fillRect/>
          </a:stretch>
        </p:blipFill>
        <p:spPr>
          <a:xfrm>
            <a:off x="279193" y="1552575"/>
            <a:ext cx="2720082" cy="3081120"/>
          </a:xfrm>
          <a:prstGeom prst="rect">
            <a:avLst/>
          </a:prstGeom>
        </p:spPr>
      </p:pic>
      <p:pic>
        <p:nvPicPr>
          <p:cNvPr id="5" name="Picture 4"/>
          <p:cNvPicPr>
            <a:picLocks noChangeAspect="1"/>
          </p:cNvPicPr>
          <p:nvPr/>
        </p:nvPicPr>
        <p:blipFill>
          <a:blip r:embed="rId3"/>
          <a:stretch>
            <a:fillRect/>
          </a:stretch>
        </p:blipFill>
        <p:spPr>
          <a:xfrm>
            <a:off x="3050786" y="2058630"/>
            <a:ext cx="822741" cy="1356600"/>
          </a:xfrm>
          <a:prstGeom prst="rect">
            <a:avLst/>
          </a:prstGeom>
        </p:spPr>
      </p:pic>
      <p:sp>
        <p:nvSpPr>
          <p:cNvPr id="9" name="TextBox 8"/>
          <p:cNvSpPr txBox="1"/>
          <p:nvPr/>
        </p:nvSpPr>
        <p:spPr>
          <a:xfrm>
            <a:off x="4275786" y="2375801"/>
            <a:ext cx="4343128" cy="923330"/>
          </a:xfrm>
          <a:prstGeom prst="rect">
            <a:avLst/>
          </a:prstGeom>
          <a:noFill/>
        </p:spPr>
        <p:txBody>
          <a:bodyPr wrap="square" rtlCol="0">
            <a:spAutoFit/>
          </a:bodyPr>
          <a:lstStyle/>
          <a:p>
            <a:r>
              <a:rPr lang="en-GB" dirty="0" smtClean="0"/>
              <a:t>Links between cells of an irregular grid have been clustered by the similarity of the time series of the average speed values.</a:t>
            </a:r>
            <a:endParaRPr lang="en-GB" dirty="0"/>
          </a:p>
        </p:txBody>
      </p:sp>
      <p:pic>
        <p:nvPicPr>
          <p:cNvPr id="10" name="Picture 9"/>
          <p:cNvPicPr>
            <a:picLocks noChangeAspect="1"/>
          </p:cNvPicPr>
          <p:nvPr/>
        </p:nvPicPr>
        <p:blipFill>
          <a:blip r:embed="rId4"/>
          <a:stretch>
            <a:fillRect/>
          </a:stretch>
        </p:blipFill>
        <p:spPr>
          <a:xfrm>
            <a:off x="2991627" y="4043408"/>
            <a:ext cx="6011045" cy="2399040"/>
          </a:xfrm>
          <a:prstGeom prst="rect">
            <a:avLst/>
          </a:prstGeom>
        </p:spPr>
      </p:pic>
      <p:sp>
        <p:nvSpPr>
          <p:cNvPr id="7" name="TextBox 6"/>
          <p:cNvSpPr txBox="1"/>
          <p:nvPr/>
        </p:nvSpPr>
        <p:spPr>
          <a:xfrm>
            <a:off x="231820" y="4824750"/>
            <a:ext cx="2767455" cy="1477328"/>
          </a:xfrm>
          <a:prstGeom prst="rect">
            <a:avLst/>
          </a:prstGeom>
          <a:noFill/>
        </p:spPr>
        <p:txBody>
          <a:bodyPr wrap="square" rtlCol="0">
            <a:spAutoFit/>
          </a:bodyPr>
          <a:lstStyle/>
          <a:p>
            <a:r>
              <a:rPr lang="en-GB" dirty="0" smtClean="0"/>
              <a:t>Time matrices (rows: days, columns: hours) show the time series of the </a:t>
            </a:r>
            <a:r>
              <a:rPr lang="en-GB" dirty="0"/>
              <a:t>average </a:t>
            </a:r>
            <a:r>
              <a:rPr lang="en-GB" dirty="0" smtClean="0"/>
              <a:t>speed values for the clusters.</a:t>
            </a:r>
            <a:endParaRPr lang="en-GB" dirty="0"/>
          </a:p>
        </p:txBody>
      </p:sp>
    </p:spTree>
    <p:extLst>
      <p:ext uri="{BB962C8B-B14F-4D97-AF65-F5344CB8AC3E}">
        <p14:creationId xmlns:p14="http://schemas.microsoft.com/office/powerpoint/2010/main" val="3337484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65</a:t>
            </a:fld>
            <a:endParaRPr lang="en-GB" noProof="0" dirty="0"/>
          </a:p>
        </p:txBody>
      </p:sp>
      <p:sp>
        <p:nvSpPr>
          <p:cNvPr id="2" name="Title 1"/>
          <p:cNvSpPr>
            <a:spLocks noGrp="1"/>
          </p:cNvSpPr>
          <p:nvPr>
            <p:ph type="title"/>
          </p:nvPr>
        </p:nvSpPr>
        <p:spPr/>
        <p:txBody>
          <a:bodyPr/>
          <a:lstStyle/>
          <a:p>
            <a:r>
              <a:rPr lang="en-GB" dirty="0" smtClean="0"/>
              <a:t>Partition-based clustering of spatial situations</a:t>
            </a:r>
            <a:endParaRPr lang="en-GB" dirty="0"/>
          </a:p>
        </p:txBody>
      </p:sp>
      <p:sp>
        <p:nvSpPr>
          <p:cNvPr id="4" name="Text Placeholder 3"/>
          <p:cNvSpPr>
            <a:spLocks noGrp="1"/>
          </p:cNvSpPr>
          <p:nvPr>
            <p:ph type="body" sz="quarter" idx="13"/>
          </p:nvPr>
        </p:nvSpPr>
        <p:spPr/>
        <p:txBody>
          <a:bodyPr>
            <a:normAutofit/>
          </a:bodyPr>
          <a:lstStyle/>
          <a:p>
            <a:r>
              <a:rPr lang="en-GB" dirty="0"/>
              <a:t>b</a:t>
            </a:r>
            <a:r>
              <a:rPr lang="en-GB" dirty="0" smtClean="0"/>
              <a:t>y example of Milan traffic</a:t>
            </a:r>
            <a:endParaRPr lang="en-GB" dirty="0"/>
          </a:p>
        </p:txBody>
      </p:sp>
      <p:sp>
        <p:nvSpPr>
          <p:cNvPr id="6" name="TextBox 5"/>
          <p:cNvSpPr txBox="1"/>
          <p:nvPr/>
        </p:nvSpPr>
        <p:spPr>
          <a:xfrm>
            <a:off x="3408997" y="1552575"/>
            <a:ext cx="5528941" cy="1077218"/>
          </a:xfrm>
          <a:prstGeom prst="rect">
            <a:avLst/>
          </a:prstGeom>
          <a:noFill/>
        </p:spPr>
        <p:txBody>
          <a:bodyPr wrap="square" rtlCol="0">
            <a:spAutoFit/>
          </a:bodyPr>
          <a:lstStyle/>
          <a:p>
            <a:r>
              <a:rPr lang="en-GB" sz="1600" dirty="0" smtClean="0"/>
              <a:t>Each map summarises the spatial situations from one time cluster. The widths of the flow lines represent the average speeds on the links in the time intervals belonging to the cluster in comparison to the overall average speeds.</a:t>
            </a:r>
            <a:endParaRPr lang="en-GB" sz="1600" dirty="0"/>
          </a:p>
        </p:txBody>
      </p:sp>
      <p:pic>
        <p:nvPicPr>
          <p:cNvPr id="8" name="Picture 7"/>
          <p:cNvPicPr>
            <a:picLocks noChangeAspect="1"/>
          </p:cNvPicPr>
          <p:nvPr/>
        </p:nvPicPr>
        <p:blipFill>
          <a:blip r:embed="rId2"/>
          <a:stretch>
            <a:fillRect/>
          </a:stretch>
        </p:blipFill>
        <p:spPr>
          <a:xfrm>
            <a:off x="356461" y="1552575"/>
            <a:ext cx="3052536" cy="97776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1" y="2629793"/>
            <a:ext cx="6816089" cy="3948664"/>
          </a:xfrm>
          <a:prstGeom prst="rect">
            <a:avLst/>
          </a:prstGeom>
        </p:spPr>
      </p:pic>
      <p:pic>
        <p:nvPicPr>
          <p:cNvPr id="11" name="Picture 10"/>
          <p:cNvPicPr>
            <a:picLocks noChangeAspect="1"/>
          </p:cNvPicPr>
          <p:nvPr/>
        </p:nvPicPr>
        <p:blipFill>
          <a:blip r:embed="rId4"/>
          <a:stretch>
            <a:fillRect/>
          </a:stretch>
        </p:blipFill>
        <p:spPr>
          <a:xfrm>
            <a:off x="7275126" y="5711062"/>
            <a:ext cx="1254260" cy="191520"/>
          </a:xfrm>
          <a:prstGeom prst="rect">
            <a:avLst/>
          </a:prstGeom>
        </p:spPr>
      </p:pic>
      <p:pic>
        <p:nvPicPr>
          <p:cNvPr id="12" name="Picture 11"/>
          <p:cNvPicPr>
            <a:picLocks noChangeAspect="1"/>
          </p:cNvPicPr>
          <p:nvPr/>
        </p:nvPicPr>
        <p:blipFill>
          <a:blip r:embed="rId5"/>
          <a:stretch>
            <a:fillRect/>
          </a:stretch>
        </p:blipFill>
        <p:spPr>
          <a:xfrm>
            <a:off x="7343227" y="5978147"/>
            <a:ext cx="1304632" cy="418320"/>
          </a:xfrm>
          <a:prstGeom prst="rect">
            <a:avLst/>
          </a:prstGeom>
        </p:spPr>
      </p:pic>
    </p:spTree>
    <p:extLst>
      <p:ext uri="{BB962C8B-B14F-4D97-AF65-F5344CB8AC3E}">
        <p14:creationId xmlns:p14="http://schemas.microsoft.com/office/powerpoint/2010/main" val="4131623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GB" dirty="0" smtClean="0"/>
              <a:t>Extraction of spatial events from spatial time series and trajectories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66</a:t>
            </a:fld>
            <a:endParaRPr lang="en-GB" noProof="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485" y="3950559"/>
            <a:ext cx="4938188" cy="2161829"/>
          </a:xfrm>
          <a:prstGeom prst="rect">
            <a:avLst/>
          </a:prstGeom>
        </p:spPr>
      </p:pic>
      <p:sp>
        <p:nvSpPr>
          <p:cNvPr id="7" name="Rectangle 6"/>
          <p:cNvSpPr/>
          <p:nvPr/>
        </p:nvSpPr>
        <p:spPr>
          <a:xfrm>
            <a:off x="6100579" y="4392414"/>
            <a:ext cx="553792" cy="17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535040" y="4992839"/>
            <a:ext cx="553792" cy="17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4388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Events in time series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67</a:t>
            </a:fld>
            <a:endParaRPr lang="en-GB" noProof="0" dirty="0"/>
          </a:p>
        </p:txBody>
      </p:sp>
      <p:pic>
        <p:nvPicPr>
          <p:cNvPr id="4" name="Picture 4" descr="Silverstone_v2"/>
          <p:cNvPicPr>
            <a:picLocks noChangeAspect="1" noChangeArrowheads="1"/>
          </p:cNvPicPr>
          <p:nvPr/>
        </p:nvPicPr>
        <p:blipFill>
          <a:blip r:embed="rId2" cstate="print"/>
          <a:srcRect/>
          <a:stretch>
            <a:fillRect/>
          </a:stretch>
        </p:blipFill>
        <p:spPr bwMode="auto">
          <a:xfrm>
            <a:off x="356461" y="1472338"/>
            <a:ext cx="6927850" cy="2627312"/>
          </a:xfrm>
          <a:prstGeom prst="rect">
            <a:avLst/>
          </a:prstGeom>
          <a:noFill/>
          <a:ln w="9525">
            <a:noFill/>
            <a:miter lim="800000"/>
            <a:headEnd/>
            <a:tailEnd/>
          </a:ln>
        </p:spPr>
      </p:pic>
      <p:sp>
        <p:nvSpPr>
          <p:cNvPr id="5" name="TextBox 4"/>
          <p:cNvSpPr txBox="1"/>
          <p:nvPr/>
        </p:nvSpPr>
        <p:spPr>
          <a:xfrm>
            <a:off x="356461" y="4165433"/>
            <a:ext cx="8462075" cy="2462213"/>
          </a:xfrm>
          <a:prstGeom prst="rect">
            <a:avLst/>
          </a:prstGeom>
          <a:noFill/>
        </p:spPr>
        <p:txBody>
          <a:bodyPr wrap="square" rtlCol="0">
            <a:spAutoFit/>
          </a:bodyPr>
          <a:lstStyle/>
          <a:p>
            <a:r>
              <a:rPr lang="en-GB" dirty="0" smtClean="0"/>
              <a:t>Time series of attribute values may contain abrupt changes of the values. Such changes can be treated as </a:t>
            </a:r>
            <a:r>
              <a:rPr lang="en-GB" dirty="0" smtClean="0">
                <a:solidFill>
                  <a:schemeClr val="accent6"/>
                </a:solidFill>
              </a:rPr>
              <a:t>events</a:t>
            </a:r>
            <a:r>
              <a:rPr lang="en-GB" dirty="0" smtClean="0"/>
              <a:t>, i.e., objects appearing at some time moment and having limited time of existence.</a:t>
            </a:r>
          </a:p>
          <a:p>
            <a:pPr>
              <a:spcBef>
                <a:spcPts val="600"/>
              </a:spcBef>
            </a:pPr>
            <a:r>
              <a:rPr lang="en-GB" dirty="0" smtClean="0"/>
              <a:t>When time series refer to spatial objects or locations, their events are also located in space, i.e., they are </a:t>
            </a:r>
            <a:r>
              <a:rPr lang="en-GB" dirty="0" smtClean="0">
                <a:solidFill>
                  <a:schemeClr val="accent6"/>
                </a:solidFill>
              </a:rPr>
              <a:t>spatial events</a:t>
            </a:r>
            <a:r>
              <a:rPr lang="en-GB" dirty="0" smtClean="0"/>
              <a:t>.</a:t>
            </a:r>
          </a:p>
          <a:p>
            <a:pPr>
              <a:spcBef>
                <a:spcPts val="600"/>
              </a:spcBef>
            </a:pPr>
            <a:r>
              <a:rPr lang="en-GB" dirty="0" smtClean="0"/>
              <a:t>Spatial events of interest, such as peaks, can be extracted from time series (e.g., using computational processing) and explored using visualisations and tools suitable for spatial events.</a:t>
            </a:r>
            <a:endParaRPr lang="en-GB" dirty="0"/>
          </a:p>
        </p:txBody>
      </p:sp>
    </p:spTree>
    <p:extLst>
      <p:ext uri="{BB962C8B-B14F-4D97-AF65-F5344CB8AC3E}">
        <p14:creationId xmlns:p14="http://schemas.microsoft.com/office/powerpoint/2010/main" val="6041085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68</a:t>
            </a:fld>
            <a:endParaRPr lang="en-US"/>
          </a:p>
        </p:txBody>
      </p:sp>
      <p:sp>
        <p:nvSpPr>
          <p:cNvPr id="4" name="Title 3"/>
          <p:cNvSpPr>
            <a:spLocks noGrp="1"/>
          </p:cNvSpPr>
          <p:nvPr>
            <p:ph type="title"/>
          </p:nvPr>
        </p:nvSpPr>
        <p:spPr/>
        <p:txBody>
          <a:bodyPr/>
          <a:lstStyle/>
          <a:p>
            <a:r>
              <a:rPr lang="en-GB" dirty="0" smtClean="0"/>
              <a:t>Extraction of events from time series</a:t>
            </a:r>
            <a:endParaRPr lang="en-GB" dirty="0"/>
          </a:p>
        </p:txBody>
      </p:sp>
      <p:sp>
        <p:nvSpPr>
          <p:cNvPr id="6" name="Text Placeholder 5"/>
          <p:cNvSpPr>
            <a:spLocks noGrp="1"/>
          </p:cNvSpPr>
          <p:nvPr>
            <p:ph type="body" sz="quarter" idx="13"/>
          </p:nvPr>
        </p:nvSpPr>
        <p:spPr/>
        <p:txBody>
          <a:bodyPr/>
          <a:lstStyle/>
          <a:p>
            <a:r>
              <a:rPr lang="en-GB" dirty="0" smtClean="0"/>
              <a:t>An example</a:t>
            </a:r>
            <a:endParaRPr lang="en-GB"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555" y="1552575"/>
            <a:ext cx="8207886" cy="2652130"/>
          </a:xfrm>
          <a:prstGeom prst="rect">
            <a:avLst/>
          </a:prstGeom>
        </p:spPr>
      </p:pic>
      <p:sp>
        <p:nvSpPr>
          <p:cNvPr id="5" name="TextBox 4"/>
          <p:cNvSpPr txBox="1"/>
          <p:nvPr/>
        </p:nvSpPr>
        <p:spPr>
          <a:xfrm>
            <a:off x="483555" y="4383028"/>
            <a:ext cx="8334981" cy="2185214"/>
          </a:xfrm>
          <a:prstGeom prst="rect">
            <a:avLst/>
          </a:prstGeom>
          <a:noFill/>
        </p:spPr>
        <p:txBody>
          <a:bodyPr wrap="square" rtlCol="0">
            <a:spAutoFit/>
          </a:bodyPr>
          <a:lstStyle/>
          <a:p>
            <a:r>
              <a:rPr lang="en-GB" dirty="0" smtClean="0"/>
              <a:t>Spatial time series: counts of authors of photos published in Flickr by monthly time intervals and spatial compartments in Switzerland.</a:t>
            </a:r>
          </a:p>
          <a:p>
            <a:pPr>
              <a:spcBef>
                <a:spcPts val="600"/>
              </a:spcBef>
            </a:pPr>
            <a:r>
              <a:rPr lang="en-GB" dirty="0" smtClean="0"/>
              <a:t>Events: peaks with minimal amplitude 10; extracted using an algorithm implemented in package R.</a:t>
            </a:r>
          </a:p>
          <a:p>
            <a:pPr>
              <a:spcBef>
                <a:spcPts val="600"/>
              </a:spcBef>
            </a:pPr>
            <a:r>
              <a:rPr lang="en-GB" dirty="0" smtClean="0"/>
              <a:t>The crosses on the time graph mark the detected events. The calendar display (rows: years, columns: months) shows the temporal distribution of the number of the extracted events.</a:t>
            </a:r>
            <a:endParaRPr lang="en-GB" dirty="0"/>
          </a:p>
        </p:txBody>
      </p:sp>
    </p:spTree>
    <p:extLst>
      <p:ext uri="{BB962C8B-B14F-4D97-AF65-F5344CB8AC3E}">
        <p14:creationId xmlns:p14="http://schemas.microsoft.com/office/powerpoint/2010/main" val="32331834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69</a:t>
            </a:fld>
            <a:endParaRPr lang="en-GB" noProof="0" dirty="0"/>
          </a:p>
        </p:txBody>
      </p:sp>
      <p:pic>
        <p:nvPicPr>
          <p:cNvPr id="4" name="Picture 6" descr="fig3_v3+days"/>
          <p:cNvPicPr>
            <a:picLocks noChangeAspect="1" noChangeArrowheads="1"/>
          </p:cNvPicPr>
          <p:nvPr/>
        </p:nvPicPr>
        <p:blipFill>
          <a:blip r:embed="rId2" cstate="print"/>
          <a:srcRect/>
          <a:stretch>
            <a:fillRect/>
          </a:stretch>
        </p:blipFill>
        <p:spPr bwMode="auto">
          <a:xfrm>
            <a:off x="179388" y="2420938"/>
            <a:ext cx="6629400" cy="2871787"/>
          </a:xfrm>
          <a:prstGeom prst="rect">
            <a:avLst/>
          </a:prstGeom>
          <a:noFill/>
          <a:ln w="9525">
            <a:noFill/>
            <a:miter lim="800000"/>
            <a:headEnd/>
            <a:tailEnd/>
          </a:ln>
        </p:spPr>
      </p:pic>
      <p:pic>
        <p:nvPicPr>
          <p:cNvPr id="5" name="Picture 7" descr="fig3_bottom_left_v3"/>
          <p:cNvPicPr>
            <a:picLocks noChangeAspect="1" noChangeArrowheads="1"/>
          </p:cNvPicPr>
          <p:nvPr/>
        </p:nvPicPr>
        <p:blipFill>
          <a:blip r:embed="rId3" cstate="print"/>
          <a:srcRect/>
          <a:stretch>
            <a:fillRect/>
          </a:stretch>
        </p:blipFill>
        <p:spPr bwMode="auto">
          <a:xfrm>
            <a:off x="6732588" y="4076700"/>
            <a:ext cx="2224087" cy="2465388"/>
          </a:xfrm>
          <a:prstGeom prst="rect">
            <a:avLst/>
          </a:prstGeom>
          <a:noFill/>
          <a:ln w="9525">
            <a:noFill/>
            <a:miter lim="800000"/>
            <a:headEnd/>
            <a:tailEnd/>
          </a:ln>
        </p:spPr>
      </p:pic>
      <p:sp>
        <p:nvSpPr>
          <p:cNvPr id="6" name="Line 8"/>
          <p:cNvSpPr>
            <a:spLocks noChangeShapeType="1"/>
          </p:cNvSpPr>
          <p:nvPr/>
        </p:nvSpPr>
        <p:spPr bwMode="auto">
          <a:xfrm>
            <a:off x="5832475" y="4365625"/>
            <a:ext cx="900113" cy="431800"/>
          </a:xfrm>
          <a:prstGeom prst="line">
            <a:avLst/>
          </a:prstGeom>
          <a:noFill/>
          <a:ln w="9525">
            <a:solidFill>
              <a:srgbClr val="FF0000"/>
            </a:solidFill>
            <a:prstDash val="dash"/>
            <a:round/>
            <a:headEnd/>
            <a:tailEnd type="triangle" w="sm" len="med"/>
          </a:ln>
        </p:spPr>
        <p:txBody>
          <a:bodyPr/>
          <a:lstStyle/>
          <a:p>
            <a:endParaRPr lang="de-DE"/>
          </a:p>
        </p:txBody>
      </p:sp>
      <p:sp>
        <p:nvSpPr>
          <p:cNvPr id="7" name="Rectangle 9"/>
          <p:cNvSpPr>
            <a:spLocks noChangeArrowheads="1"/>
          </p:cNvSpPr>
          <p:nvPr/>
        </p:nvSpPr>
        <p:spPr bwMode="auto">
          <a:xfrm>
            <a:off x="5219700" y="3141663"/>
            <a:ext cx="1171575" cy="1214437"/>
          </a:xfrm>
          <a:prstGeom prst="rect">
            <a:avLst/>
          </a:prstGeom>
          <a:noFill/>
          <a:ln w="19050">
            <a:solidFill>
              <a:srgbClr val="FF0000"/>
            </a:solidFill>
            <a:miter lim="800000"/>
            <a:headEnd/>
            <a:tailEnd/>
          </a:ln>
        </p:spPr>
        <p:txBody>
          <a:bodyPr/>
          <a:lstStyle/>
          <a:p>
            <a:endParaRPr lang="de-DE"/>
          </a:p>
        </p:txBody>
      </p:sp>
      <p:pic>
        <p:nvPicPr>
          <p:cNvPr id="8" name="Picture 10" descr="PeriodicEventBar-LastPeak+texts"/>
          <p:cNvPicPr>
            <a:picLocks noChangeAspect="1" noChangeArrowheads="1"/>
          </p:cNvPicPr>
          <p:nvPr/>
        </p:nvPicPr>
        <p:blipFill>
          <a:blip r:embed="rId4" cstate="print"/>
          <a:srcRect/>
          <a:stretch>
            <a:fillRect/>
          </a:stretch>
        </p:blipFill>
        <p:spPr bwMode="auto">
          <a:xfrm>
            <a:off x="3419475" y="5084763"/>
            <a:ext cx="2652713" cy="1527175"/>
          </a:xfrm>
          <a:prstGeom prst="rect">
            <a:avLst/>
          </a:prstGeom>
          <a:noFill/>
          <a:ln w="9525">
            <a:noFill/>
            <a:miter lim="800000"/>
            <a:headEnd/>
            <a:tailEnd/>
          </a:ln>
        </p:spPr>
      </p:pic>
      <p:sp>
        <p:nvSpPr>
          <p:cNvPr id="9" name="TextBox 8"/>
          <p:cNvSpPr txBox="1"/>
          <p:nvPr/>
        </p:nvSpPr>
        <p:spPr>
          <a:xfrm>
            <a:off x="356460" y="1481863"/>
            <a:ext cx="8462075" cy="923330"/>
          </a:xfrm>
          <a:prstGeom prst="rect">
            <a:avLst/>
          </a:prstGeom>
          <a:noFill/>
        </p:spPr>
        <p:txBody>
          <a:bodyPr wrap="square" rtlCol="0">
            <a:spAutoFit/>
          </a:bodyPr>
          <a:lstStyle/>
          <a:p>
            <a:r>
              <a:rPr lang="en-GB" dirty="0" smtClean="0"/>
              <a:t>Peaks in time series of mobile phone call counts in mobile network cells over Milan, Italy. In very many places, peaks occur after the end of the working hours on the weekdays.</a:t>
            </a:r>
            <a:endParaRPr lang="en-GB" dirty="0"/>
          </a:p>
        </p:txBody>
      </p:sp>
    </p:spTree>
    <p:extLst>
      <p:ext uri="{BB962C8B-B14F-4D97-AF65-F5344CB8AC3E}">
        <p14:creationId xmlns:p14="http://schemas.microsoft.com/office/powerpoint/2010/main" val="1924772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data</a:t>
            </a:r>
            <a:endParaRPr lang="en-GB" dirty="0"/>
          </a:p>
        </p:txBody>
      </p:sp>
      <p:sp>
        <p:nvSpPr>
          <p:cNvPr id="3" name="Content Placeholder 2"/>
          <p:cNvSpPr>
            <a:spLocks noGrp="1"/>
          </p:cNvSpPr>
          <p:nvPr>
            <p:ph idx="1"/>
          </p:nvPr>
        </p:nvSpPr>
        <p:spPr>
          <a:xfrm>
            <a:off x="356461" y="1666069"/>
            <a:ext cx="8462075" cy="1139612"/>
          </a:xfrm>
        </p:spPr>
        <p:txBody>
          <a:bodyPr/>
          <a:lstStyle/>
          <a:p>
            <a:r>
              <a:rPr lang="en-GB" dirty="0" smtClean="0"/>
              <a:t>Have both spatial and temporal components</a:t>
            </a:r>
          </a:p>
          <a:p>
            <a:pPr>
              <a:spcBef>
                <a:spcPts val="600"/>
              </a:spcBef>
            </a:pPr>
            <a:r>
              <a:rPr lang="en-GB" dirty="0" smtClean="0"/>
              <a:t>The spatial and temporal components may play different </a:t>
            </a:r>
            <a:r>
              <a:rPr lang="en-GB" i="1" dirty="0" smtClean="0"/>
              <a:t>semantic roles</a:t>
            </a:r>
            <a:r>
              <a:rPr lang="en-GB" dirty="0" smtClean="0"/>
              <a:t>: references or attributes.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7</a:t>
            </a:fld>
            <a:endParaRPr lang="en-GB" noProof="0" dirty="0"/>
          </a:p>
        </p:txBody>
      </p:sp>
      <p:sp>
        <p:nvSpPr>
          <p:cNvPr id="5" name="Rectangle 4"/>
          <p:cNvSpPr/>
          <p:nvPr/>
        </p:nvSpPr>
        <p:spPr>
          <a:xfrm>
            <a:off x="4482865" y="2797768"/>
            <a:ext cx="3990158" cy="646331"/>
          </a:xfrm>
          <a:prstGeom prst="rect">
            <a:avLst/>
          </a:prstGeom>
        </p:spPr>
        <p:txBody>
          <a:bodyPr wrap="square">
            <a:spAutoFit/>
          </a:bodyPr>
          <a:lstStyle/>
          <a:p>
            <a:r>
              <a:rPr lang="en-GB" b="1" dirty="0">
                <a:solidFill>
                  <a:srgbClr val="C00000"/>
                </a:solidFill>
              </a:rPr>
              <a:t>Reference</a:t>
            </a:r>
            <a:r>
              <a:rPr lang="en-GB" dirty="0"/>
              <a:t>: What is described?</a:t>
            </a:r>
          </a:p>
          <a:p>
            <a:r>
              <a:rPr lang="en-GB" b="1" dirty="0">
                <a:solidFill>
                  <a:srgbClr val="0000FF"/>
                </a:solidFill>
              </a:rPr>
              <a:t>Characteristic</a:t>
            </a:r>
            <a:r>
              <a:rPr lang="en-GB" dirty="0"/>
              <a:t>: What is known about it?</a:t>
            </a:r>
          </a:p>
        </p:txBody>
      </p:sp>
      <p:graphicFrame>
        <p:nvGraphicFramePr>
          <p:cNvPr id="6" name="Table 5"/>
          <p:cNvGraphicFramePr>
            <a:graphicFrameLocks noGrp="1"/>
          </p:cNvGraphicFramePr>
          <p:nvPr>
            <p:extLst>
              <p:ext uri="{D42A27DB-BD31-4B8C-83A1-F6EECF244321}">
                <p14:modId xmlns:p14="http://schemas.microsoft.com/office/powerpoint/2010/main" val="2807963388"/>
              </p:ext>
            </p:extLst>
          </p:nvPr>
        </p:nvGraphicFramePr>
        <p:xfrm>
          <a:off x="1304385" y="3457124"/>
          <a:ext cx="7660073" cy="2062480"/>
        </p:xfrm>
        <a:graphic>
          <a:graphicData uri="http://schemas.openxmlformats.org/drawingml/2006/table">
            <a:tbl>
              <a:tblPr firstRow="1" bandRow="1">
                <a:tableStyleId>{ED083AE6-46FA-4A59-8FB0-9F97EB10719F}</a:tableStyleId>
              </a:tblPr>
              <a:tblGrid>
                <a:gridCol w="821145">
                  <a:extLst>
                    <a:ext uri="{9D8B030D-6E8A-4147-A177-3AD203B41FA5}">
                      <a16:colId xmlns:a16="http://schemas.microsoft.com/office/drawing/2014/main" val="20000"/>
                    </a:ext>
                  </a:extLst>
                </a:gridCol>
                <a:gridCol w="1269730">
                  <a:extLst>
                    <a:ext uri="{9D8B030D-6E8A-4147-A177-3AD203B41FA5}">
                      <a16:colId xmlns:a16="http://schemas.microsoft.com/office/drawing/2014/main" val="20001"/>
                    </a:ext>
                  </a:extLst>
                </a:gridCol>
                <a:gridCol w="927587">
                  <a:extLst>
                    <a:ext uri="{9D8B030D-6E8A-4147-A177-3AD203B41FA5}">
                      <a16:colId xmlns:a16="http://schemas.microsoft.com/office/drawing/2014/main" val="20002"/>
                    </a:ext>
                  </a:extLst>
                </a:gridCol>
                <a:gridCol w="1900793">
                  <a:extLst>
                    <a:ext uri="{9D8B030D-6E8A-4147-A177-3AD203B41FA5}">
                      <a16:colId xmlns:a16="http://schemas.microsoft.com/office/drawing/2014/main" val="20003"/>
                    </a:ext>
                  </a:extLst>
                </a:gridCol>
                <a:gridCol w="1423463">
                  <a:extLst>
                    <a:ext uri="{9D8B030D-6E8A-4147-A177-3AD203B41FA5}">
                      <a16:colId xmlns:a16="http://schemas.microsoft.com/office/drawing/2014/main" val="20004"/>
                    </a:ext>
                  </a:extLst>
                </a:gridCol>
                <a:gridCol w="1317355">
                  <a:extLst>
                    <a:ext uri="{9D8B030D-6E8A-4147-A177-3AD203B41FA5}">
                      <a16:colId xmlns:a16="http://schemas.microsoft.com/office/drawing/2014/main" val="20005"/>
                    </a:ext>
                  </a:extLst>
                </a:gridCol>
              </a:tblGrid>
              <a:tr h="370840">
                <a:tc>
                  <a:txBody>
                    <a:bodyPr/>
                    <a:lstStyle/>
                    <a:p>
                      <a:pPr algn="ctr"/>
                      <a:r>
                        <a:rPr lang="en-GB" sz="1600" dirty="0" smtClean="0">
                          <a:solidFill>
                            <a:srgbClr val="C00000"/>
                          </a:solidFill>
                        </a:rPr>
                        <a:t>Name</a:t>
                      </a:r>
                      <a:endParaRPr lang="en-GB" sz="1600" dirty="0">
                        <a:solidFill>
                          <a:srgbClr val="C00000"/>
                        </a:solidFill>
                      </a:endParaRPr>
                    </a:p>
                  </a:txBody>
                  <a:tcPr>
                    <a:noFill/>
                  </a:tcPr>
                </a:tc>
                <a:tc>
                  <a:txBody>
                    <a:bodyPr/>
                    <a:lstStyle/>
                    <a:p>
                      <a:pPr algn="ctr"/>
                      <a:r>
                        <a:rPr lang="en-GB" sz="1600" dirty="0" smtClean="0">
                          <a:solidFill>
                            <a:srgbClr val="0000CC"/>
                          </a:solidFill>
                        </a:rPr>
                        <a:t>Birth date</a:t>
                      </a:r>
                      <a:endParaRPr lang="en-GB" sz="1600" dirty="0">
                        <a:solidFill>
                          <a:srgbClr val="0000CC"/>
                        </a:solidFill>
                      </a:endParaRPr>
                    </a:p>
                  </a:txBody>
                  <a:tcPr>
                    <a:noFill/>
                  </a:tcPr>
                </a:tc>
                <a:tc>
                  <a:txBody>
                    <a:bodyPr/>
                    <a:lstStyle/>
                    <a:p>
                      <a:pPr algn="ctr"/>
                      <a:r>
                        <a:rPr lang="en-GB" sz="1600" dirty="0" smtClean="0">
                          <a:solidFill>
                            <a:srgbClr val="0000CC"/>
                          </a:solidFill>
                        </a:rPr>
                        <a:t>School grade</a:t>
                      </a:r>
                      <a:endParaRPr lang="en-GB" sz="1600" dirty="0">
                        <a:solidFill>
                          <a:srgbClr val="0000CC"/>
                        </a:solidFill>
                      </a:endParaRPr>
                    </a:p>
                  </a:txBody>
                  <a:tcPr>
                    <a:noFill/>
                  </a:tcPr>
                </a:tc>
                <a:tc>
                  <a:txBody>
                    <a:bodyPr/>
                    <a:lstStyle/>
                    <a:p>
                      <a:pPr algn="ctr"/>
                      <a:r>
                        <a:rPr lang="en-GB" sz="1600" dirty="0" smtClean="0">
                          <a:solidFill>
                            <a:srgbClr val="0000CC"/>
                          </a:solidFill>
                        </a:rPr>
                        <a:t>Address</a:t>
                      </a:r>
                      <a:endParaRPr lang="en-GB" sz="1600" dirty="0">
                        <a:solidFill>
                          <a:srgbClr val="0000CC"/>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smtClean="0">
                          <a:solidFill>
                            <a:srgbClr val="0000CC"/>
                          </a:solidFill>
                        </a:rPr>
                        <a:t>Distance to school, m</a:t>
                      </a: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smtClean="0">
                          <a:solidFill>
                            <a:srgbClr val="0000CC"/>
                          </a:solidFill>
                        </a:rPr>
                        <a:t>Getting to school</a:t>
                      </a:r>
                      <a:endParaRPr lang="en-GB" sz="1600">
                        <a:solidFill>
                          <a:srgbClr val="0000CC"/>
                        </a:solidFill>
                      </a:endParaRPr>
                    </a:p>
                  </a:txBody>
                  <a:tcPr>
                    <a:noFill/>
                  </a:tcPr>
                </a:tc>
                <a:extLst>
                  <a:ext uri="{0D108BD9-81ED-4DB2-BD59-A6C34878D82A}">
                    <a16:rowId xmlns:a16="http://schemas.microsoft.com/office/drawing/2014/main" val="10000"/>
                  </a:ext>
                </a:extLst>
              </a:tr>
              <a:tr h="370840">
                <a:tc>
                  <a:txBody>
                    <a:bodyPr/>
                    <a:lstStyle/>
                    <a:p>
                      <a:r>
                        <a:rPr lang="en-GB" sz="1600" dirty="0" smtClean="0">
                          <a:solidFill>
                            <a:srgbClr val="C00000"/>
                          </a:solidFill>
                        </a:rPr>
                        <a:t>Peter</a:t>
                      </a:r>
                      <a:endParaRPr lang="en-GB" sz="1600" dirty="0">
                        <a:solidFill>
                          <a:srgbClr val="C00000"/>
                        </a:solidFill>
                      </a:endParaRPr>
                    </a:p>
                  </a:txBody>
                  <a:tcPr>
                    <a:noFill/>
                  </a:tcPr>
                </a:tc>
                <a:tc>
                  <a:txBody>
                    <a:bodyPr/>
                    <a:lstStyle/>
                    <a:p>
                      <a:r>
                        <a:rPr lang="en-GB" sz="1600" dirty="0" smtClean="0">
                          <a:solidFill>
                            <a:srgbClr val="0000CC"/>
                          </a:solidFill>
                        </a:rPr>
                        <a:t>17/05/2005</a:t>
                      </a:r>
                      <a:endParaRPr lang="en-GB" sz="1600" dirty="0">
                        <a:solidFill>
                          <a:srgbClr val="0000CC"/>
                        </a:solidFill>
                      </a:endParaRPr>
                    </a:p>
                  </a:txBody>
                  <a:tcPr>
                    <a:noFill/>
                  </a:tcPr>
                </a:tc>
                <a:tc>
                  <a:txBody>
                    <a:bodyPr/>
                    <a:lstStyle/>
                    <a:p>
                      <a:pPr algn="r"/>
                      <a:r>
                        <a:rPr lang="en-GB" sz="1600" dirty="0" smtClean="0">
                          <a:solidFill>
                            <a:srgbClr val="0000CC"/>
                          </a:solidFill>
                        </a:rPr>
                        <a:t>3</a:t>
                      </a:r>
                      <a:endParaRPr lang="en-GB" sz="1600" dirty="0">
                        <a:solidFill>
                          <a:srgbClr val="0000CC"/>
                        </a:solidFill>
                      </a:endParaRPr>
                    </a:p>
                  </a:txBody>
                  <a:tcPr>
                    <a:noFill/>
                  </a:tcPr>
                </a:tc>
                <a:tc>
                  <a:txBody>
                    <a:bodyPr/>
                    <a:lstStyle/>
                    <a:p>
                      <a:r>
                        <a:rPr lang="en-GB" sz="1600" dirty="0" smtClean="0">
                          <a:solidFill>
                            <a:srgbClr val="0000CC"/>
                          </a:solidFill>
                        </a:rPr>
                        <a:t>12, Pine street</a:t>
                      </a:r>
                      <a:endParaRPr lang="en-GB" sz="1600" dirty="0">
                        <a:solidFill>
                          <a:srgbClr val="0000CC"/>
                        </a:solidFill>
                      </a:endParaRPr>
                    </a:p>
                  </a:txBody>
                  <a:tcPr>
                    <a:noFill/>
                  </a:tcPr>
                </a:tc>
                <a:tc>
                  <a:txBody>
                    <a:bodyPr/>
                    <a:lstStyle/>
                    <a:p>
                      <a:pPr algn="r"/>
                      <a:r>
                        <a:rPr lang="en-GB" sz="1600" dirty="0" smtClean="0">
                          <a:solidFill>
                            <a:srgbClr val="0000CC"/>
                          </a:solidFill>
                        </a:rPr>
                        <a:t>850</a:t>
                      </a:r>
                      <a:endParaRPr lang="en-GB" sz="1600" dirty="0">
                        <a:solidFill>
                          <a:srgbClr val="0000CC"/>
                        </a:solidFill>
                      </a:endParaRPr>
                    </a:p>
                  </a:txBody>
                  <a:tcPr>
                    <a:noFill/>
                  </a:tcPr>
                </a:tc>
                <a:tc>
                  <a:txBody>
                    <a:bodyPr/>
                    <a:lstStyle/>
                    <a:p>
                      <a:r>
                        <a:rPr lang="en-GB" sz="1600" dirty="0" smtClean="0">
                          <a:solidFill>
                            <a:srgbClr val="0000CC"/>
                          </a:solidFill>
                        </a:rPr>
                        <a:t>by bus</a:t>
                      </a:r>
                      <a:endParaRPr lang="en-GB" sz="1600" dirty="0">
                        <a:solidFill>
                          <a:srgbClr val="0000CC"/>
                        </a:solidFill>
                      </a:endParaRPr>
                    </a:p>
                  </a:txBody>
                  <a:tcPr>
                    <a:noFill/>
                  </a:tcPr>
                </a:tc>
                <a:extLst>
                  <a:ext uri="{0D108BD9-81ED-4DB2-BD59-A6C34878D82A}">
                    <a16:rowId xmlns:a16="http://schemas.microsoft.com/office/drawing/2014/main" val="10001"/>
                  </a:ext>
                </a:extLst>
              </a:tr>
              <a:tr h="370840">
                <a:tc>
                  <a:txBody>
                    <a:bodyPr/>
                    <a:lstStyle/>
                    <a:p>
                      <a:r>
                        <a:rPr lang="en-GB" sz="1600" dirty="0" smtClean="0">
                          <a:solidFill>
                            <a:srgbClr val="C00000"/>
                          </a:solidFill>
                        </a:rPr>
                        <a:t>Julia</a:t>
                      </a:r>
                      <a:endParaRPr lang="en-GB" sz="1600" dirty="0">
                        <a:solidFill>
                          <a:srgbClr val="C00000"/>
                        </a:solidFill>
                      </a:endParaRPr>
                    </a:p>
                  </a:txBody>
                  <a:tcPr>
                    <a:noFill/>
                  </a:tcPr>
                </a:tc>
                <a:tc>
                  <a:txBody>
                    <a:bodyPr/>
                    <a:lstStyle/>
                    <a:p>
                      <a:r>
                        <a:rPr lang="en-GB" sz="1600" dirty="0" smtClean="0">
                          <a:solidFill>
                            <a:srgbClr val="0000CC"/>
                          </a:solidFill>
                        </a:rPr>
                        <a:t>23/08/2004</a:t>
                      </a:r>
                      <a:endParaRPr lang="en-GB" sz="1600" dirty="0">
                        <a:solidFill>
                          <a:srgbClr val="0000CC"/>
                        </a:solidFill>
                      </a:endParaRPr>
                    </a:p>
                  </a:txBody>
                  <a:tcPr>
                    <a:noFill/>
                  </a:tcPr>
                </a:tc>
                <a:tc>
                  <a:txBody>
                    <a:bodyPr/>
                    <a:lstStyle/>
                    <a:p>
                      <a:pPr algn="r"/>
                      <a:r>
                        <a:rPr lang="en-GB" sz="1600" dirty="0" smtClean="0">
                          <a:solidFill>
                            <a:srgbClr val="0000CC"/>
                          </a:solidFill>
                        </a:rPr>
                        <a:t>4</a:t>
                      </a:r>
                      <a:endParaRPr lang="en-GB" sz="1600" dirty="0">
                        <a:solidFill>
                          <a:srgbClr val="0000CC"/>
                        </a:solidFill>
                      </a:endParaRPr>
                    </a:p>
                  </a:txBody>
                  <a:tcPr>
                    <a:noFill/>
                  </a:tcPr>
                </a:tc>
                <a:tc>
                  <a:txBody>
                    <a:bodyPr/>
                    <a:lstStyle/>
                    <a:p>
                      <a:r>
                        <a:rPr lang="en-GB" sz="1600" dirty="0" smtClean="0">
                          <a:solidFill>
                            <a:srgbClr val="0000CC"/>
                          </a:solidFill>
                        </a:rPr>
                        <a:t>9, Oak avenue</a:t>
                      </a:r>
                      <a:endParaRPr lang="en-GB" sz="1600" dirty="0">
                        <a:solidFill>
                          <a:srgbClr val="0000CC"/>
                        </a:solidFill>
                      </a:endParaRPr>
                    </a:p>
                  </a:txBody>
                  <a:tcPr>
                    <a:noFill/>
                  </a:tcPr>
                </a:tc>
                <a:tc>
                  <a:txBody>
                    <a:bodyPr/>
                    <a:lstStyle/>
                    <a:p>
                      <a:pPr algn="r"/>
                      <a:r>
                        <a:rPr lang="en-GB" sz="1600" dirty="0" smtClean="0">
                          <a:solidFill>
                            <a:srgbClr val="0000CC"/>
                          </a:solidFill>
                        </a:rPr>
                        <a:t>400</a:t>
                      </a:r>
                      <a:endParaRPr lang="en-GB" sz="1600" dirty="0">
                        <a:solidFill>
                          <a:srgbClr val="0000CC"/>
                        </a:solidFill>
                      </a:endParaRPr>
                    </a:p>
                  </a:txBody>
                  <a:tcPr>
                    <a:noFill/>
                  </a:tcPr>
                </a:tc>
                <a:tc>
                  <a:txBody>
                    <a:bodyPr/>
                    <a:lstStyle/>
                    <a:p>
                      <a:r>
                        <a:rPr lang="en-GB" sz="1600" dirty="0" smtClean="0">
                          <a:solidFill>
                            <a:srgbClr val="0000CC"/>
                          </a:solidFill>
                        </a:rPr>
                        <a:t>on foot</a:t>
                      </a:r>
                      <a:endParaRPr lang="en-GB" sz="1600" dirty="0">
                        <a:solidFill>
                          <a:srgbClr val="0000CC"/>
                        </a:solidFill>
                      </a:endParaRPr>
                    </a:p>
                  </a:txBody>
                  <a:tcPr>
                    <a:noFill/>
                  </a:tcPr>
                </a:tc>
                <a:extLst>
                  <a:ext uri="{0D108BD9-81ED-4DB2-BD59-A6C34878D82A}">
                    <a16:rowId xmlns:a16="http://schemas.microsoft.com/office/drawing/2014/main" val="10002"/>
                  </a:ext>
                </a:extLst>
              </a:tr>
              <a:tr h="370840">
                <a:tc>
                  <a:txBody>
                    <a:bodyPr/>
                    <a:lstStyle/>
                    <a:p>
                      <a:r>
                        <a:rPr lang="en-GB" sz="1600" dirty="0" smtClean="0">
                          <a:solidFill>
                            <a:srgbClr val="C00000"/>
                          </a:solidFill>
                        </a:rPr>
                        <a:t>Paul</a:t>
                      </a:r>
                      <a:endParaRPr lang="en-GB" sz="1600" dirty="0">
                        <a:solidFill>
                          <a:srgbClr val="C00000"/>
                        </a:solidFill>
                      </a:endParaRPr>
                    </a:p>
                  </a:txBody>
                  <a:tcPr>
                    <a:noFill/>
                  </a:tcPr>
                </a:tc>
                <a:tc>
                  <a:txBody>
                    <a:bodyPr/>
                    <a:lstStyle/>
                    <a:p>
                      <a:r>
                        <a:rPr lang="en-GB" sz="1600" dirty="0" smtClean="0">
                          <a:solidFill>
                            <a:srgbClr val="0000CC"/>
                          </a:solidFill>
                        </a:rPr>
                        <a:t>10/12/2005</a:t>
                      </a:r>
                      <a:endParaRPr lang="en-GB" sz="1600" dirty="0">
                        <a:solidFill>
                          <a:srgbClr val="0000CC"/>
                        </a:solidFill>
                      </a:endParaRPr>
                    </a:p>
                  </a:txBody>
                  <a:tcPr>
                    <a:noFill/>
                  </a:tcPr>
                </a:tc>
                <a:tc>
                  <a:txBody>
                    <a:bodyPr/>
                    <a:lstStyle/>
                    <a:p>
                      <a:pPr algn="r"/>
                      <a:r>
                        <a:rPr lang="en-GB" sz="1600" dirty="0" smtClean="0">
                          <a:solidFill>
                            <a:srgbClr val="0000CC"/>
                          </a:solidFill>
                        </a:rPr>
                        <a:t>2</a:t>
                      </a:r>
                      <a:endParaRPr lang="en-GB" sz="1600" dirty="0">
                        <a:solidFill>
                          <a:srgbClr val="0000CC"/>
                        </a:solidFill>
                      </a:endParaRPr>
                    </a:p>
                  </a:txBody>
                  <a:tcPr>
                    <a:noFill/>
                  </a:tcPr>
                </a:tc>
                <a:tc>
                  <a:txBody>
                    <a:bodyPr/>
                    <a:lstStyle/>
                    <a:p>
                      <a:r>
                        <a:rPr lang="en-GB" sz="1600" dirty="0" smtClean="0">
                          <a:solidFill>
                            <a:srgbClr val="0000CC"/>
                          </a:solidFill>
                        </a:rPr>
                        <a:t>56, Maple road</a:t>
                      </a:r>
                      <a:endParaRPr lang="en-GB" sz="1600" dirty="0">
                        <a:solidFill>
                          <a:srgbClr val="0000CC"/>
                        </a:solidFill>
                      </a:endParaRPr>
                    </a:p>
                  </a:txBody>
                  <a:tcPr>
                    <a:noFill/>
                  </a:tcPr>
                </a:tc>
                <a:tc>
                  <a:txBody>
                    <a:bodyPr/>
                    <a:lstStyle/>
                    <a:p>
                      <a:pPr algn="r"/>
                      <a:r>
                        <a:rPr lang="en-GB" sz="1600" dirty="0" smtClean="0">
                          <a:solidFill>
                            <a:srgbClr val="0000CC"/>
                          </a:solidFill>
                        </a:rPr>
                        <a:t>1500</a:t>
                      </a:r>
                      <a:endParaRPr lang="en-GB" sz="1600" dirty="0">
                        <a:solidFill>
                          <a:srgbClr val="0000CC"/>
                        </a:solidFill>
                      </a:endParaRPr>
                    </a:p>
                  </a:txBody>
                  <a:tcPr>
                    <a:noFill/>
                  </a:tcPr>
                </a:tc>
                <a:tc>
                  <a:txBody>
                    <a:bodyPr/>
                    <a:lstStyle/>
                    <a:p>
                      <a:r>
                        <a:rPr lang="en-GB" sz="1600" dirty="0" smtClean="0">
                          <a:solidFill>
                            <a:srgbClr val="0000CC"/>
                          </a:solidFill>
                        </a:rPr>
                        <a:t>by car</a:t>
                      </a:r>
                      <a:endParaRPr lang="en-GB" sz="1600" dirty="0">
                        <a:solidFill>
                          <a:srgbClr val="0000CC"/>
                        </a:solidFill>
                      </a:endParaRPr>
                    </a:p>
                  </a:txBody>
                  <a:tcPr>
                    <a:noFill/>
                  </a:tcPr>
                </a:tc>
                <a:extLst>
                  <a:ext uri="{0D108BD9-81ED-4DB2-BD59-A6C34878D82A}">
                    <a16:rowId xmlns:a16="http://schemas.microsoft.com/office/drawing/2014/main" val="10003"/>
                  </a:ext>
                </a:extLst>
              </a:tr>
              <a:tr h="370840">
                <a:tc>
                  <a:txBody>
                    <a:bodyPr/>
                    <a:lstStyle/>
                    <a:p>
                      <a:r>
                        <a:rPr lang="en-GB" sz="1600" dirty="0" smtClean="0">
                          <a:solidFill>
                            <a:srgbClr val="C00000"/>
                          </a:solidFill>
                        </a:rPr>
                        <a:t>Mary</a:t>
                      </a:r>
                      <a:endParaRPr lang="en-GB" sz="1600" dirty="0">
                        <a:solidFill>
                          <a:srgbClr val="C00000"/>
                        </a:solidFill>
                      </a:endParaRPr>
                    </a:p>
                  </a:txBody>
                  <a:tcPr>
                    <a:noFill/>
                  </a:tcPr>
                </a:tc>
                <a:tc>
                  <a:txBody>
                    <a:bodyPr/>
                    <a:lstStyle/>
                    <a:p>
                      <a:r>
                        <a:rPr lang="en-GB" sz="1600" dirty="0" smtClean="0">
                          <a:solidFill>
                            <a:srgbClr val="0000CC"/>
                          </a:solidFill>
                        </a:rPr>
                        <a:t>06/10/2003</a:t>
                      </a:r>
                      <a:endParaRPr lang="en-GB" sz="1600" dirty="0">
                        <a:solidFill>
                          <a:srgbClr val="0000CC"/>
                        </a:solidFill>
                      </a:endParaRPr>
                    </a:p>
                  </a:txBody>
                  <a:tcPr>
                    <a:noFill/>
                  </a:tcPr>
                </a:tc>
                <a:tc>
                  <a:txBody>
                    <a:bodyPr/>
                    <a:lstStyle/>
                    <a:p>
                      <a:pPr algn="r"/>
                      <a:r>
                        <a:rPr lang="en-GB" sz="1600" dirty="0" smtClean="0">
                          <a:solidFill>
                            <a:srgbClr val="0000CC"/>
                          </a:solidFill>
                        </a:rPr>
                        <a:t>5</a:t>
                      </a:r>
                      <a:endParaRPr lang="en-GB" sz="1600" dirty="0">
                        <a:solidFill>
                          <a:srgbClr val="0000CC"/>
                        </a:solidFill>
                      </a:endParaRPr>
                    </a:p>
                  </a:txBody>
                  <a:tcPr>
                    <a:noFill/>
                  </a:tcPr>
                </a:tc>
                <a:tc>
                  <a:txBody>
                    <a:bodyPr/>
                    <a:lstStyle/>
                    <a:p>
                      <a:r>
                        <a:rPr lang="en-GB" sz="1600" dirty="0" smtClean="0">
                          <a:solidFill>
                            <a:srgbClr val="0000CC"/>
                          </a:solidFill>
                        </a:rPr>
                        <a:t>71, Linden lane</a:t>
                      </a:r>
                      <a:endParaRPr lang="en-GB" sz="1600" dirty="0">
                        <a:solidFill>
                          <a:srgbClr val="0000CC"/>
                        </a:solidFill>
                      </a:endParaRPr>
                    </a:p>
                  </a:txBody>
                  <a:tcPr>
                    <a:noFill/>
                  </a:tcPr>
                </a:tc>
                <a:tc>
                  <a:txBody>
                    <a:bodyPr/>
                    <a:lstStyle/>
                    <a:p>
                      <a:pPr algn="r"/>
                      <a:r>
                        <a:rPr lang="en-GB" sz="1600" dirty="0" smtClean="0">
                          <a:solidFill>
                            <a:srgbClr val="0000CC"/>
                          </a:solidFill>
                        </a:rPr>
                        <a:t>900</a:t>
                      </a:r>
                      <a:endParaRPr lang="en-GB" sz="1600" dirty="0">
                        <a:solidFill>
                          <a:srgbClr val="0000CC"/>
                        </a:solidFill>
                      </a:endParaRPr>
                    </a:p>
                  </a:txBody>
                  <a:tcPr>
                    <a:noFill/>
                  </a:tcPr>
                </a:tc>
                <a:tc>
                  <a:txBody>
                    <a:bodyPr/>
                    <a:lstStyle/>
                    <a:p>
                      <a:r>
                        <a:rPr lang="en-GB" sz="1600" dirty="0" smtClean="0">
                          <a:solidFill>
                            <a:srgbClr val="0000CC"/>
                          </a:solidFill>
                        </a:rPr>
                        <a:t>on foot</a:t>
                      </a:r>
                      <a:endParaRPr lang="en-GB" sz="1600" dirty="0">
                        <a:solidFill>
                          <a:srgbClr val="0000CC"/>
                        </a:solidFill>
                      </a:endParaRPr>
                    </a:p>
                  </a:txBody>
                  <a:tcPr>
                    <a:noFill/>
                  </a:tcPr>
                </a:tc>
                <a:extLst>
                  <a:ext uri="{0D108BD9-81ED-4DB2-BD59-A6C34878D82A}">
                    <a16:rowId xmlns:a16="http://schemas.microsoft.com/office/drawing/2014/main" val="10004"/>
                  </a:ext>
                </a:extLst>
              </a:tr>
            </a:tbl>
          </a:graphicData>
        </a:graphic>
      </p:graphicFrame>
      <p:sp>
        <p:nvSpPr>
          <p:cNvPr id="7" name="Rounded Rectangular Callout 6"/>
          <p:cNvSpPr/>
          <p:nvPr/>
        </p:nvSpPr>
        <p:spPr>
          <a:xfrm>
            <a:off x="1285048" y="5700633"/>
            <a:ext cx="1503335" cy="1015139"/>
          </a:xfrm>
          <a:prstGeom prst="wedgeRoundRectCallout">
            <a:avLst>
              <a:gd name="adj1" fmla="val -25988"/>
              <a:gd name="adj2" fmla="val -64981"/>
              <a:gd name="adj3" fmla="val 16667"/>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1">
                    <a:lumMod val="75000"/>
                  </a:schemeClr>
                </a:solidFill>
              </a:rPr>
              <a:t>Referential component (referrer)</a:t>
            </a:r>
            <a:endParaRPr lang="en-GB" dirty="0">
              <a:solidFill>
                <a:schemeClr val="accent1">
                  <a:lumMod val="75000"/>
                </a:schemeClr>
              </a:solidFill>
            </a:endParaRPr>
          </a:p>
        </p:txBody>
      </p:sp>
      <p:sp>
        <p:nvSpPr>
          <p:cNvPr id="8" name="Rounded Rectangular Callout 7"/>
          <p:cNvSpPr/>
          <p:nvPr/>
        </p:nvSpPr>
        <p:spPr>
          <a:xfrm>
            <a:off x="4482865" y="5700633"/>
            <a:ext cx="1970869" cy="1015139"/>
          </a:xfrm>
          <a:prstGeom prst="wedgeRoundRectCallout">
            <a:avLst>
              <a:gd name="adj1" fmla="val -25988"/>
              <a:gd name="adj2" fmla="val -64981"/>
              <a:gd name="adj3" fmla="val 16667"/>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5">
                    <a:lumMod val="50000"/>
                  </a:schemeClr>
                </a:solidFill>
              </a:rPr>
              <a:t>Characteristic components (attributes)</a:t>
            </a:r>
            <a:endParaRPr lang="en-GB" dirty="0">
              <a:solidFill>
                <a:schemeClr val="accent5">
                  <a:lumMod val="50000"/>
                </a:schemeClr>
              </a:solidFill>
            </a:endParaRPr>
          </a:p>
        </p:txBody>
      </p:sp>
      <p:cxnSp>
        <p:nvCxnSpPr>
          <p:cNvPr id="9" name="Straight Arrow Connector 8"/>
          <p:cNvCxnSpPr>
            <a:stCxn id="8" idx="1"/>
          </p:cNvCxnSpPr>
          <p:nvPr/>
        </p:nvCxnSpPr>
        <p:spPr>
          <a:xfrm flipH="1" flipV="1">
            <a:off x="3214589" y="5545653"/>
            <a:ext cx="1268276" cy="6625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128988" y="5545652"/>
            <a:ext cx="353877" cy="3719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53734" y="5545653"/>
            <a:ext cx="209227" cy="2402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p:cNvCxnSpPr>
          <p:nvPr/>
        </p:nvCxnSpPr>
        <p:spPr>
          <a:xfrm flipV="1">
            <a:off x="6453734" y="5545652"/>
            <a:ext cx="1425844" cy="6625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bwMode="auto">
          <a:xfrm>
            <a:off x="6019782" y="4584956"/>
            <a:ext cx="1611018" cy="492443"/>
          </a:xfrm>
          <a:prstGeom prst="rect">
            <a:avLst/>
          </a:prstGeom>
          <a:solidFill>
            <a:srgbClr val="FFFFCC">
              <a:alpha val="70000"/>
            </a:srgbClr>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600" i="1" kern="0" dirty="0" smtClean="0">
                <a:solidFill>
                  <a:schemeClr val="accent5">
                    <a:lumMod val="75000"/>
                  </a:schemeClr>
                </a:solidFill>
                <a:latin typeface="+mj-lt"/>
                <a:ea typeface="+mj-ea"/>
                <a:cs typeface="+mj-cs"/>
              </a:rPr>
              <a:t>characteristics</a:t>
            </a:r>
            <a:r>
              <a:rPr kumimoji="0" lang="en-GB" sz="1600" i="1" u="none" strike="noStrike" kern="0" cap="none" spc="0" normalizeH="0" baseline="0" noProof="0" dirty="0" smtClean="0">
                <a:ln>
                  <a:noFill/>
                </a:ln>
                <a:solidFill>
                  <a:schemeClr val="accent5">
                    <a:lumMod val="75000"/>
                  </a:schemeClr>
                </a:solidFill>
                <a:effectLst/>
                <a:uLnTx/>
                <a:uFillTx/>
                <a:latin typeface="+mj-lt"/>
                <a:ea typeface="+mj-ea"/>
                <a:cs typeface="+mj-cs"/>
              </a:rPr>
              <a:t/>
            </a:r>
            <a:br>
              <a:rPr kumimoji="0" lang="en-GB" sz="1600" i="1" u="none" strike="noStrike" kern="0" cap="none" spc="0" normalizeH="0" baseline="0" noProof="0" dirty="0" smtClean="0">
                <a:ln>
                  <a:noFill/>
                </a:ln>
                <a:solidFill>
                  <a:schemeClr val="accent5">
                    <a:lumMod val="75000"/>
                  </a:schemeClr>
                </a:solidFill>
                <a:effectLst/>
                <a:uLnTx/>
                <a:uFillTx/>
                <a:latin typeface="+mj-lt"/>
                <a:ea typeface="+mj-ea"/>
                <a:cs typeface="+mj-cs"/>
              </a:rPr>
            </a:br>
            <a:r>
              <a:rPr kumimoji="0" lang="en-GB" sz="1600" i="1" u="none" strike="noStrike" kern="0" cap="none" spc="0" normalizeH="0" noProof="0" dirty="0" smtClean="0">
                <a:ln>
                  <a:noFill/>
                </a:ln>
                <a:solidFill>
                  <a:schemeClr val="accent5">
                    <a:lumMod val="75000"/>
                  </a:schemeClr>
                </a:solidFill>
                <a:effectLst/>
                <a:uLnTx/>
                <a:uFillTx/>
                <a:latin typeface="+mj-lt"/>
                <a:ea typeface="+mj-ea"/>
                <a:cs typeface="+mj-cs"/>
              </a:rPr>
              <a:t>(attribute </a:t>
            </a:r>
            <a:r>
              <a:rPr kumimoji="0" lang="en-GB" sz="1600" i="1" u="none" strike="noStrike" kern="0" cap="none" spc="0" normalizeH="0" baseline="0" noProof="0" dirty="0" smtClean="0">
                <a:ln>
                  <a:noFill/>
                </a:ln>
                <a:solidFill>
                  <a:schemeClr val="accent5">
                    <a:lumMod val="75000"/>
                  </a:schemeClr>
                </a:solidFill>
                <a:effectLst/>
                <a:uLnTx/>
                <a:uFillTx/>
                <a:latin typeface="+mj-lt"/>
                <a:ea typeface="+mj-ea"/>
                <a:cs typeface="+mj-cs"/>
              </a:rPr>
              <a:t>values)</a:t>
            </a:r>
          </a:p>
        </p:txBody>
      </p:sp>
      <p:cxnSp>
        <p:nvCxnSpPr>
          <p:cNvPr id="14" name="Straight Connector 13"/>
          <p:cNvCxnSpPr>
            <a:stCxn id="13" idx="0"/>
          </p:cNvCxnSpPr>
          <p:nvPr/>
        </p:nvCxnSpPr>
        <p:spPr bwMode="auto">
          <a:xfrm flipV="1">
            <a:off x="6825291" y="4220748"/>
            <a:ext cx="287121" cy="364208"/>
          </a:xfrm>
          <a:prstGeom prst="line">
            <a:avLst/>
          </a:prstGeom>
          <a:noFill/>
          <a:ln w="3175" cap="flat" cmpd="sng" algn="ctr">
            <a:solidFill>
              <a:schemeClr val="accent2">
                <a:lumMod val="50000"/>
              </a:schemeClr>
            </a:solidFill>
            <a:prstDash val="solid"/>
            <a:round/>
            <a:headEnd type="none" w="med" len="med"/>
            <a:tailEnd type="arrow"/>
          </a:ln>
          <a:effectLst/>
        </p:spPr>
      </p:cxnSp>
      <p:cxnSp>
        <p:nvCxnSpPr>
          <p:cNvPr id="15" name="Straight Arrow Connector 14"/>
          <p:cNvCxnSpPr/>
          <p:nvPr/>
        </p:nvCxnSpPr>
        <p:spPr bwMode="auto">
          <a:xfrm>
            <a:off x="6879534" y="5076968"/>
            <a:ext cx="287121" cy="222462"/>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16" name="Straight Arrow Connector 15"/>
          <p:cNvCxnSpPr/>
          <p:nvPr/>
        </p:nvCxnSpPr>
        <p:spPr bwMode="auto">
          <a:xfrm flipH="1" flipV="1">
            <a:off x="5764059" y="4220747"/>
            <a:ext cx="395207" cy="364209"/>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17" name="Straight Arrow Connector 16"/>
          <p:cNvCxnSpPr>
            <a:stCxn id="13" idx="3"/>
          </p:cNvCxnSpPr>
          <p:nvPr/>
        </p:nvCxnSpPr>
        <p:spPr bwMode="auto">
          <a:xfrm flipV="1">
            <a:off x="7630800" y="4685278"/>
            <a:ext cx="189045" cy="145900"/>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18" name="Straight Arrow Connector 17"/>
          <p:cNvCxnSpPr>
            <a:stCxn id="13" idx="1"/>
          </p:cNvCxnSpPr>
          <p:nvPr/>
        </p:nvCxnSpPr>
        <p:spPr bwMode="auto">
          <a:xfrm flipH="1" flipV="1">
            <a:off x="4160389" y="4289714"/>
            <a:ext cx="1859393" cy="541464"/>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19" name="Straight Arrow Connector 18"/>
          <p:cNvCxnSpPr/>
          <p:nvPr/>
        </p:nvCxnSpPr>
        <p:spPr bwMode="auto">
          <a:xfrm flipH="1">
            <a:off x="3290343" y="4831177"/>
            <a:ext cx="2783682" cy="468254"/>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20" name="Straight Arrow Connector 19"/>
          <p:cNvCxnSpPr/>
          <p:nvPr/>
        </p:nvCxnSpPr>
        <p:spPr bwMode="auto">
          <a:xfrm flipH="1">
            <a:off x="5961662" y="5076968"/>
            <a:ext cx="112363" cy="151169"/>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21" name="Straight Arrow Connector 20"/>
          <p:cNvCxnSpPr>
            <a:stCxn id="13" idx="1"/>
          </p:cNvCxnSpPr>
          <p:nvPr/>
        </p:nvCxnSpPr>
        <p:spPr bwMode="auto">
          <a:xfrm flipH="1" flipV="1">
            <a:off x="3183995" y="4591831"/>
            <a:ext cx="2835787" cy="239347"/>
          </a:xfrm>
          <a:prstGeom prst="straightConnector1">
            <a:avLst/>
          </a:prstGeom>
          <a:noFill/>
          <a:ln w="3175" cap="flat" cmpd="sng" algn="ctr">
            <a:solidFill>
              <a:schemeClr val="accent2">
                <a:lumMod val="50000"/>
              </a:schemeClr>
            </a:solidFill>
            <a:prstDash val="solid"/>
            <a:round/>
            <a:headEnd type="none" w="med" len="med"/>
            <a:tailEnd type="arrow"/>
          </a:ln>
          <a:effectLst/>
        </p:spPr>
      </p:cxnSp>
      <p:cxnSp>
        <p:nvCxnSpPr>
          <p:cNvPr id="22" name="Straight Arrow Connector 21"/>
          <p:cNvCxnSpPr>
            <a:stCxn id="13" idx="3"/>
          </p:cNvCxnSpPr>
          <p:nvPr/>
        </p:nvCxnSpPr>
        <p:spPr bwMode="auto">
          <a:xfrm>
            <a:off x="7630800" y="4831178"/>
            <a:ext cx="94522" cy="130674"/>
          </a:xfrm>
          <a:prstGeom prst="straightConnector1">
            <a:avLst/>
          </a:prstGeom>
          <a:noFill/>
          <a:ln w="3175" cap="flat" cmpd="sng" algn="ctr">
            <a:solidFill>
              <a:schemeClr val="accent2">
                <a:lumMod val="50000"/>
              </a:schemeClr>
            </a:solidFill>
            <a:prstDash val="solid"/>
            <a:round/>
            <a:headEnd type="none" w="med" len="med"/>
            <a:tailEnd type="arrow"/>
          </a:ln>
          <a:effectLst/>
        </p:spPr>
      </p:cxn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486" y="3653178"/>
            <a:ext cx="919690" cy="914608"/>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3" y="4620381"/>
            <a:ext cx="1000353" cy="1000353"/>
          </a:xfrm>
          <a:prstGeom prst="rect">
            <a:avLst/>
          </a:prstGeom>
        </p:spPr>
      </p:pic>
      <p:sp>
        <p:nvSpPr>
          <p:cNvPr id="25" name="TextBox 24"/>
          <p:cNvSpPr txBox="1"/>
          <p:nvPr/>
        </p:nvSpPr>
        <p:spPr bwMode="auto">
          <a:xfrm>
            <a:off x="1279884" y="3832935"/>
            <a:ext cx="924933" cy="246221"/>
          </a:xfrm>
          <a:prstGeom prst="rect">
            <a:avLst/>
          </a:prstGeom>
          <a:solidFill>
            <a:srgbClr val="FFFFCC">
              <a:alpha val="70000"/>
            </a:srgbClr>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600" i="1" kern="0" dirty="0" smtClean="0">
                <a:solidFill>
                  <a:schemeClr val="accent4">
                    <a:lumMod val="75000"/>
                  </a:schemeClr>
                </a:solidFill>
                <a:latin typeface="+mj-lt"/>
                <a:ea typeface="+mj-ea"/>
                <a:cs typeface="+mj-cs"/>
              </a:rPr>
              <a:t>references</a:t>
            </a:r>
            <a:endParaRPr kumimoji="0" lang="en-GB" sz="1600" i="1" u="none" strike="noStrike" kern="0" cap="none" spc="0" normalizeH="0" baseline="0" noProof="0" dirty="0" smtClean="0">
              <a:ln>
                <a:noFill/>
              </a:ln>
              <a:solidFill>
                <a:schemeClr val="accent4">
                  <a:lumMod val="75000"/>
                </a:schemeClr>
              </a:solidFill>
              <a:effectLst/>
              <a:uLnTx/>
              <a:uFillTx/>
              <a:latin typeface="+mj-lt"/>
              <a:ea typeface="+mj-ea"/>
              <a:cs typeface="+mj-cs"/>
            </a:endParaRPr>
          </a:p>
        </p:txBody>
      </p:sp>
      <p:sp>
        <p:nvSpPr>
          <p:cNvPr id="26" name="TextBox 25"/>
          <p:cNvSpPr txBox="1"/>
          <p:nvPr/>
        </p:nvSpPr>
        <p:spPr bwMode="auto">
          <a:xfrm>
            <a:off x="212168" y="3380659"/>
            <a:ext cx="814325" cy="246221"/>
          </a:xfrm>
          <a:prstGeom prst="rect">
            <a:avLst/>
          </a:prstGeom>
          <a:solidFill>
            <a:srgbClr val="FFFFCC">
              <a:alpha val="70000"/>
            </a:srgbClr>
          </a:solidFill>
          <a:ln w="9525">
            <a:noFill/>
            <a:miter lim="800000"/>
            <a:headEnd/>
            <a:tailEnd/>
          </a:ln>
        </p:spPr>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ts val="600"/>
              </a:spcBef>
              <a:spcAft>
                <a:spcPct val="0"/>
              </a:spcAft>
              <a:buClrTx/>
              <a:buSzTx/>
              <a:buFontTx/>
              <a:buNone/>
              <a:tabLst/>
            </a:pPr>
            <a:r>
              <a:rPr lang="en-GB" sz="1600" i="1" kern="0" dirty="0" smtClean="0">
                <a:solidFill>
                  <a:schemeClr val="accent4">
                    <a:lumMod val="75000"/>
                  </a:schemeClr>
                </a:solidFill>
                <a:latin typeface="+mj-lt"/>
                <a:ea typeface="+mj-ea"/>
                <a:cs typeface="+mj-cs"/>
              </a:rPr>
              <a:t>referents</a:t>
            </a:r>
            <a:endParaRPr kumimoji="0" lang="en-GB" sz="1600" i="1" u="none" strike="noStrike" kern="0" cap="none" spc="0" normalizeH="0" baseline="0" noProof="0" dirty="0" smtClean="0">
              <a:ln>
                <a:noFill/>
              </a:ln>
              <a:solidFill>
                <a:schemeClr val="accent4">
                  <a:lumMod val="75000"/>
                </a:schemeClr>
              </a:solidFill>
              <a:effectLst/>
              <a:uLnTx/>
              <a:uFillTx/>
              <a:latin typeface="+mj-lt"/>
              <a:ea typeface="+mj-ea"/>
              <a:cs typeface="+mj-cs"/>
            </a:endParaRPr>
          </a:p>
        </p:txBody>
      </p:sp>
      <p:cxnSp>
        <p:nvCxnSpPr>
          <p:cNvPr id="27" name="Straight Arrow Connector 26"/>
          <p:cNvCxnSpPr>
            <a:endCxn id="23" idx="3"/>
          </p:cNvCxnSpPr>
          <p:nvPr/>
        </p:nvCxnSpPr>
        <p:spPr>
          <a:xfrm flipH="1" flipV="1">
            <a:off x="1079176" y="4110482"/>
            <a:ext cx="298864" cy="11026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889" y="4560446"/>
            <a:ext cx="466725" cy="23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8823" y="2788276"/>
            <a:ext cx="8949267" cy="3998889"/>
          </a:xfrm>
          <a:prstGeom prst="rect">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593221" y="2956419"/>
            <a:ext cx="2590774" cy="369332"/>
          </a:xfrm>
          <a:prstGeom prst="rect">
            <a:avLst/>
          </a:prstGeom>
          <a:noFill/>
        </p:spPr>
        <p:txBody>
          <a:bodyPr wrap="none" rtlCol="0">
            <a:spAutoFit/>
          </a:bodyPr>
          <a:lstStyle/>
          <a:p>
            <a:r>
              <a:rPr lang="en-GB" i="1" dirty="0" smtClean="0"/>
              <a:t>A reminder from lecture 2:</a:t>
            </a:r>
            <a:endParaRPr lang="en-GB" i="1" dirty="0"/>
          </a:p>
        </p:txBody>
      </p:sp>
    </p:spTree>
    <p:extLst>
      <p:ext uri="{BB962C8B-B14F-4D97-AF65-F5344CB8AC3E}">
        <p14:creationId xmlns:p14="http://schemas.microsoft.com/office/powerpoint/2010/main" val="2934440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An area with peaks in unusual times</a:t>
            </a:r>
            <a:endParaRPr lang="en-GB" dirty="0"/>
          </a:p>
        </p:txBody>
      </p:sp>
      <p:sp>
        <p:nvSpPr>
          <p:cNvPr id="2" name="Slide Number Placeholder 1"/>
          <p:cNvSpPr>
            <a:spLocks noGrp="1"/>
          </p:cNvSpPr>
          <p:nvPr>
            <p:ph type="sldNum" sz="quarter" idx="12"/>
          </p:nvPr>
        </p:nvSpPr>
        <p:spPr/>
        <p:txBody>
          <a:bodyPr/>
          <a:lstStyle/>
          <a:p>
            <a:fld id="{FB8AE29E-CEF7-4D01-9252-1A41198295E8}" type="slidenum">
              <a:rPr lang="en-US" smtClean="0"/>
              <a:pPr/>
              <a:t>70</a:t>
            </a:fld>
            <a:endParaRPr lang="en-US"/>
          </a:p>
        </p:txBody>
      </p:sp>
      <p:pic>
        <p:nvPicPr>
          <p:cNvPr id="5" name="Picture 4" descr="fig8_v2"/>
          <p:cNvPicPr>
            <a:picLocks noChangeAspect="1" noChangeArrowheads="1"/>
          </p:cNvPicPr>
          <p:nvPr/>
        </p:nvPicPr>
        <p:blipFill>
          <a:blip r:embed="rId2" cstate="print"/>
          <a:srcRect/>
          <a:stretch>
            <a:fillRect/>
          </a:stretch>
        </p:blipFill>
        <p:spPr bwMode="auto">
          <a:xfrm>
            <a:off x="4140200" y="1412875"/>
            <a:ext cx="4657725" cy="1565275"/>
          </a:xfrm>
          <a:prstGeom prst="rect">
            <a:avLst/>
          </a:prstGeom>
          <a:noFill/>
          <a:ln w="9525">
            <a:noFill/>
            <a:miter lim="800000"/>
            <a:headEnd/>
            <a:tailEnd/>
          </a:ln>
        </p:spPr>
      </p:pic>
      <p:pic>
        <p:nvPicPr>
          <p:cNvPr id="6" name="Picture 5" descr="Nov02game"/>
          <p:cNvPicPr>
            <a:picLocks noChangeAspect="1" noChangeArrowheads="1"/>
          </p:cNvPicPr>
          <p:nvPr/>
        </p:nvPicPr>
        <p:blipFill>
          <a:blip r:embed="rId3" cstate="print"/>
          <a:srcRect/>
          <a:stretch>
            <a:fillRect/>
          </a:stretch>
        </p:blipFill>
        <p:spPr bwMode="auto">
          <a:xfrm>
            <a:off x="1547813" y="3716338"/>
            <a:ext cx="7251700" cy="2432050"/>
          </a:xfrm>
          <a:prstGeom prst="rect">
            <a:avLst/>
          </a:prstGeom>
          <a:noFill/>
          <a:ln w="9525">
            <a:noFill/>
            <a:miter lim="800000"/>
            <a:headEnd/>
            <a:tailEnd/>
          </a:ln>
        </p:spPr>
      </p:pic>
      <p:sp>
        <p:nvSpPr>
          <p:cNvPr id="7" name="AutoShape 6"/>
          <p:cNvSpPr>
            <a:spLocks noChangeArrowheads="1"/>
          </p:cNvSpPr>
          <p:nvPr/>
        </p:nvSpPr>
        <p:spPr bwMode="auto">
          <a:xfrm>
            <a:off x="6156325" y="3067050"/>
            <a:ext cx="144463" cy="1009650"/>
          </a:xfrm>
          <a:prstGeom prst="downArrow">
            <a:avLst>
              <a:gd name="adj1" fmla="val 50000"/>
              <a:gd name="adj2" fmla="val 174725"/>
            </a:avLst>
          </a:prstGeom>
          <a:solidFill>
            <a:schemeClr val="accent1"/>
          </a:solidFill>
          <a:ln w="9525">
            <a:solidFill>
              <a:schemeClr val="tx1"/>
            </a:solidFill>
            <a:miter lim="800000"/>
            <a:headEnd/>
            <a:tailEnd/>
          </a:ln>
          <a:effectLst/>
        </p:spPr>
        <p:txBody>
          <a:bodyPr wrap="none" anchor="ctr"/>
          <a:lstStyle/>
          <a:p>
            <a:endParaRPr lang="de-DE"/>
          </a:p>
        </p:txBody>
      </p:sp>
      <p:sp>
        <p:nvSpPr>
          <p:cNvPr id="8" name="AutoShape 7"/>
          <p:cNvSpPr>
            <a:spLocks noChangeArrowheads="1"/>
          </p:cNvSpPr>
          <p:nvPr/>
        </p:nvSpPr>
        <p:spPr bwMode="auto">
          <a:xfrm>
            <a:off x="3708400" y="6092825"/>
            <a:ext cx="71438" cy="288925"/>
          </a:xfrm>
          <a:prstGeom prst="upArrow">
            <a:avLst>
              <a:gd name="adj1" fmla="val 50000"/>
              <a:gd name="adj2" fmla="val 101110"/>
            </a:avLst>
          </a:prstGeom>
          <a:solidFill>
            <a:schemeClr val="accent1"/>
          </a:solidFill>
          <a:ln w="9525">
            <a:solidFill>
              <a:schemeClr val="tx1"/>
            </a:solidFill>
            <a:miter lim="800000"/>
            <a:headEnd/>
            <a:tailEnd/>
          </a:ln>
          <a:effectLst/>
        </p:spPr>
        <p:txBody>
          <a:bodyPr wrap="none" anchor="ctr"/>
          <a:lstStyle/>
          <a:p>
            <a:endParaRPr lang="de-DE"/>
          </a:p>
        </p:txBody>
      </p:sp>
      <p:sp>
        <p:nvSpPr>
          <p:cNvPr id="9" name="AutoShape 8"/>
          <p:cNvSpPr>
            <a:spLocks noChangeArrowheads="1"/>
          </p:cNvSpPr>
          <p:nvPr/>
        </p:nvSpPr>
        <p:spPr bwMode="auto">
          <a:xfrm>
            <a:off x="5219700" y="6092825"/>
            <a:ext cx="71438" cy="288925"/>
          </a:xfrm>
          <a:prstGeom prst="upArrow">
            <a:avLst>
              <a:gd name="adj1" fmla="val 50000"/>
              <a:gd name="adj2" fmla="val 101110"/>
            </a:avLst>
          </a:prstGeom>
          <a:solidFill>
            <a:schemeClr val="accent1"/>
          </a:solidFill>
          <a:ln w="9525">
            <a:solidFill>
              <a:schemeClr val="tx1"/>
            </a:solidFill>
            <a:miter lim="800000"/>
            <a:headEnd/>
            <a:tailEnd/>
          </a:ln>
          <a:effectLst/>
        </p:spPr>
        <p:txBody>
          <a:bodyPr wrap="none" anchor="ctr"/>
          <a:lstStyle/>
          <a:p>
            <a:endParaRPr lang="de-DE"/>
          </a:p>
        </p:txBody>
      </p:sp>
      <p:sp>
        <p:nvSpPr>
          <p:cNvPr id="10" name="AutoShape 9"/>
          <p:cNvSpPr>
            <a:spLocks noChangeArrowheads="1"/>
          </p:cNvSpPr>
          <p:nvPr/>
        </p:nvSpPr>
        <p:spPr bwMode="auto">
          <a:xfrm>
            <a:off x="5762625" y="6092825"/>
            <a:ext cx="71438" cy="288925"/>
          </a:xfrm>
          <a:prstGeom prst="upArrow">
            <a:avLst>
              <a:gd name="adj1" fmla="val 50000"/>
              <a:gd name="adj2" fmla="val 101110"/>
            </a:avLst>
          </a:prstGeom>
          <a:solidFill>
            <a:schemeClr val="accent1"/>
          </a:solidFill>
          <a:ln w="9525">
            <a:solidFill>
              <a:schemeClr val="tx1"/>
            </a:solidFill>
            <a:miter lim="800000"/>
            <a:headEnd/>
            <a:tailEnd/>
          </a:ln>
          <a:effectLst/>
        </p:spPr>
        <p:txBody>
          <a:bodyPr wrap="none" anchor="ctr"/>
          <a:lstStyle/>
          <a:p>
            <a:endParaRPr lang="de-DE"/>
          </a:p>
        </p:txBody>
      </p:sp>
      <p:sp>
        <p:nvSpPr>
          <p:cNvPr id="12" name="AutoShape 11"/>
          <p:cNvSpPr>
            <a:spLocks noChangeArrowheads="1"/>
          </p:cNvSpPr>
          <p:nvPr/>
        </p:nvSpPr>
        <p:spPr bwMode="auto">
          <a:xfrm>
            <a:off x="7361238" y="6092825"/>
            <a:ext cx="71437" cy="288925"/>
          </a:xfrm>
          <a:prstGeom prst="upArrow">
            <a:avLst>
              <a:gd name="adj1" fmla="val 50000"/>
              <a:gd name="adj2" fmla="val 101112"/>
            </a:avLst>
          </a:prstGeom>
          <a:solidFill>
            <a:schemeClr val="accent1"/>
          </a:solidFill>
          <a:ln w="9525">
            <a:solidFill>
              <a:schemeClr val="tx1"/>
            </a:solidFill>
            <a:miter lim="800000"/>
            <a:headEnd/>
            <a:tailEnd/>
          </a:ln>
          <a:effectLst/>
        </p:spPr>
        <p:txBody>
          <a:bodyPr wrap="none" anchor="ctr"/>
          <a:lstStyle/>
          <a:p>
            <a:endParaRPr lang="de-DE"/>
          </a:p>
        </p:txBody>
      </p:sp>
      <p:pic>
        <p:nvPicPr>
          <p:cNvPr id="13" name="Picture 12"/>
          <p:cNvPicPr>
            <a:picLocks noChangeAspect="1" noChangeArrowheads="1"/>
          </p:cNvPicPr>
          <p:nvPr/>
        </p:nvPicPr>
        <p:blipFill>
          <a:blip r:embed="rId4" cstate="print"/>
          <a:srcRect/>
          <a:stretch>
            <a:fillRect/>
          </a:stretch>
        </p:blipFill>
        <p:spPr bwMode="auto">
          <a:xfrm>
            <a:off x="323850" y="2420938"/>
            <a:ext cx="5405438" cy="1833562"/>
          </a:xfrm>
          <a:prstGeom prst="rect">
            <a:avLst/>
          </a:prstGeom>
          <a:noFill/>
          <a:ln w="9525">
            <a:noFill/>
            <a:miter lim="800000"/>
            <a:headEnd/>
            <a:tailEnd/>
          </a:ln>
          <a:effectLst/>
        </p:spPr>
      </p:pic>
      <p:sp>
        <p:nvSpPr>
          <p:cNvPr id="14" name="AutoShape 13"/>
          <p:cNvSpPr>
            <a:spLocks noChangeArrowheads="1"/>
          </p:cNvSpPr>
          <p:nvPr/>
        </p:nvSpPr>
        <p:spPr bwMode="auto">
          <a:xfrm>
            <a:off x="2268538" y="6092825"/>
            <a:ext cx="71437" cy="288925"/>
          </a:xfrm>
          <a:prstGeom prst="upArrow">
            <a:avLst>
              <a:gd name="adj1" fmla="val 50000"/>
              <a:gd name="adj2" fmla="val 101112"/>
            </a:avLst>
          </a:prstGeom>
          <a:solidFill>
            <a:schemeClr val="accent1"/>
          </a:solidFill>
          <a:ln w="9525">
            <a:solidFill>
              <a:schemeClr val="tx1"/>
            </a:solidFill>
            <a:miter lim="800000"/>
            <a:headEnd/>
            <a:tailEnd/>
          </a:ln>
          <a:effectLst/>
        </p:spPr>
        <p:txBody>
          <a:bodyPr wrap="none" anchor="ctr"/>
          <a:lstStyle/>
          <a:p>
            <a:endParaRPr lang="de-DE"/>
          </a:p>
        </p:txBody>
      </p:sp>
      <p:sp>
        <p:nvSpPr>
          <p:cNvPr id="15" name="AutoShape 15"/>
          <p:cNvSpPr>
            <a:spLocks/>
          </p:cNvSpPr>
          <p:nvPr/>
        </p:nvSpPr>
        <p:spPr bwMode="auto">
          <a:xfrm rot="5400000">
            <a:off x="4379119" y="5566569"/>
            <a:ext cx="241300" cy="1439862"/>
          </a:xfrm>
          <a:prstGeom prst="rightBrace">
            <a:avLst>
              <a:gd name="adj1" fmla="val 49726"/>
              <a:gd name="adj2" fmla="val 50000"/>
            </a:avLst>
          </a:prstGeom>
          <a:noFill/>
          <a:ln w="9525">
            <a:solidFill>
              <a:schemeClr val="tx1"/>
            </a:solidFill>
            <a:round/>
            <a:headEnd/>
            <a:tailEnd/>
          </a:ln>
          <a:effectLst/>
        </p:spPr>
        <p:txBody>
          <a:bodyPr wrap="none" anchor="ctr"/>
          <a:lstStyle/>
          <a:p>
            <a:endParaRPr lang="de-DE"/>
          </a:p>
        </p:txBody>
      </p:sp>
      <p:sp>
        <p:nvSpPr>
          <p:cNvPr id="16" name="AutoShape 16"/>
          <p:cNvSpPr>
            <a:spLocks/>
          </p:cNvSpPr>
          <p:nvPr/>
        </p:nvSpPr>
        <p:spPr bwMode="auto">
          <a:xfrm rot="5400000">
            <a:off x="6466682" y="5566568"/>
            <a:ext cx="241300" cy="1439863"/>
          </a:xfrm>
          <a:prstGeom prst="rightBrace">
            <a:avLst>
              <a:gd name="adj1" fmla="val 49726"/>
              <a:gd name="adj2" fmla="val 50000"/>
            </a:avLst>
          </a:prstGeom>
          <a:noFill/>
          <a:ln w="9525">
            <a:solidFill>
              <a:schemeClr val="tx1"/>
            </a:solidFill>
            <a:round/>
            <a:headEnd/>
            <a:tailEnd/>
          </a:ln>
          <a:effectLst/>
        </p:spPr>
        <p:txBody>
          <a:bodyPr wrap="none" anchor="ctr"/>
          <a:lstStyle/>
          <a:p>
            <a:endParaRPr lang="de-DE"/>
          </a:p>
        </p:txBody>
      </p:sp>
      <p:sp>
        <p:nvSpPr>
          <p:cNvPr id="18" name="Text Box 17"/>
          <p:cNvSpPr txBox="1">
            <a:spLocks noChangeArrowheads="1"/>
          </p:cNvSpPr>
          <p:nvPr/>
        </p:nvSpPr>
        <p:spPr bwMode="auto">
          <a:xfrm>
            <a:off x="4140200" y="6313488"/>
            <a:ext cx="933450" cy="396875"/>
          </a:xfrm>
          <a:prstGeom prst="rect">
            <a:avLst/>
          </a:prstGeom>
          <a:noFill/>
          <a:ln w="9525">
            <a:noFill/>
            <a:miter lim="800000"/>
            <a:headEnd/>
            <a:tailEnd/>
          </a:ln>
          <a:effectLst/>
        </p:spPr>
        <p:txBody>
          <a:bodyPr wrap="none">
            <a:spAutoFit/>
          </a:bodyPr>
          <a:lstStyle/>
          <a:p>
            <a:r>
              <a:rPr lang="en-US" sz="2000"/>
              <a:t>1</a:t>
            </a:r>
            <a:r>
              <a:rPr lang="en-US" sz="2000" baseline="30000"/>
              <a:t>st</a:t>
            </a:r>
            <a:r>
              <a:rPr lang="en-US" sz="2000"/>
              <a:t> half</a:t>
            </a:r>
          </a:p>
        </p:txBody>
      </p:sp>
      <p:sp>
        <p:nvSpPr>
          <p:cNvPr id="19" name="Text Box 18"/>
          <p:cNvSpPr txBox="1">
            <a:spLocks noChangeArrowheads="1"/>
          </p:cNvSpPr>
          <p:nvPr/>
        </p:nvSpPr>
        <p:spPr bwMode="auto">
          <a:xfrm>
            <a:off x="6230938" y="6308725"/>
            <a:ext cx="989012" cy="396875"/>
          </a:xfrm>
          <a:prstGeom prst="rect">
            <a:avLst/>
          </a:prstGeom>
          <a:noFill/>
          <a:ln w="9525">
            <a:noFill/>
            <a:miter lim="800000"/>
            <a:headEnd/>
            <a:tailEnd/>
          </a:ln>
          <a:effectLst/>
        </p:spPr>
        <p:txBody>
          <a:bodyPr wrap="none">
            <a:spAutoFit/>
          </a:bodyPr>
          <a:lstStyle/>
          <a:p>
            <a:r>
              <a:rPr lang="en-US" sz="2000"/>
              <a:t>2</a:t>
            </a:r>
            <a:r>
              <a:rPr lang="en-US" sz="2000" baseline="30000"/>
              <a:t>nd</a:t>
            </a:r>
            <a:r>
              <a:rPr lang="en-US" sz="2000"/>
              <a:t> half</a:t>
            </a:r>
          </a:p>
        </p:txBody>
      </p:sp>
    </p:spTree>
    <p:extLst>
      <p:ext uri="{BB962C8B-B14F-4D97-AF65-F5344CB8AC3E}">
        <p14:creationId xmlns:p14="http://schemas.microsoft.com/office/powerpoint/2010/main" val="41350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4" grpId="0" animBg="1"/>
      <p:bldP spid="15" grpId="0" animBg="1"/>
      <p:bldP spid="16" grpId="0" animBg="1"/>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Trajectories and spatial events</a:t>
            </a:r>
            <a:endParaRPr lang="en-GB" dirty="0"/>
          </a:p>
        </p:txBody>
      </p:sp>
      <p:sp>
        <p:nvSpPr>
          <p:cNvPr id="3" name="Content Placeholder 2"/>
          <p:cNvSpPr>
            <a:spLocks noGrp="1"/>
          </p:cNvSpPr>
          <p:nvPr>
            <p:ph idx="1"/>
          </p:nvPr>
        </p:nvSpPr>
        <p:spPr/>
        <p:txBody>
          <a:bodyPr/>
          <a:lstStyle/>
          <a:p>
            <a:r>
              <a:rPr lang="en-GB" dirty="0" smtClean="0"/>
              <a:t>Trajectories are composed of spatial events</a:t>
            </a:r>
          </a:p>
          <a:p>
            <a:pPr lvl="1"/>
            <a:r>
              <a:rPr lang="en-GB" dirty="0" smtClean="0"/>
              <a:t>Each position record of a trajectory describes an event of a moving object having a specific spatial location at some time</a:t>
            </a:r>
          </a:p>
          <a:p>
            <a:pPr lvl="1"/>
            <a:r>
              <a:rPr lang="en-GB" dirty="0" smtClean="0"/>
              <a:t>Trajectories are created by </a:t>
            </a:r>
            <a:r>
              <a:rPr lang="en-GB" i="1" dirty="0" smtClean="0"/>
              <a:t>integration</a:t>
            </a:r>
            <a:r>
              <a:rPr lang="en-GB" dirty="0" smtClean="0"/>
              <a:t> of such events</a:t>
            </a:r>
          </a:p>
          <a:p>
            <a:pPr lvl="2"/>
            <a:r>
              <a:rPr lang="en-GB" dirty="0" smtClean="0"/>
              <a:t>Grouped by object references</a:t>
            </a:r>
          </a:p>
          <a:p>
            <a:pPr lvl="2"/>
            <a:r>
              <a:rPr lang="en-GB" dirty="0" smtClean="0"/>
              <a:t>Ordered by time references</a:t>
            </a:r>
          </a:p>
          <a:p>
            <a:r>
              <a:rPr lang="en-GB" dirty="0" smtClean="0"/>
              <a:t>A trajectory can be disintegrated into the component events</a:t>
            </a:r>
          </a:p>
          <a:p>
            <a:r>
              <a:rPr lang="en-GB" dirty="0" smtClean="0"/>
              <a:t>Events of interest (relevant to the analysis goal) can be detected in and extracted from trajectories</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71</a:t>
            </a:fld>
            <a:endParaRPr lang="en-GB" noProof="0" dirty="0"/>
          </a:p>
        </p:txBody>
      </p:sp>
    </p:spTree>
    <p:extLst>
      <p:ext uri="{BB962C8B-B14F-4D97-AF65-F5344CB8AC3E}">
        <p14:creationId xmlns:p14="http://schemas.microsoft.com/office/powerpoint/2010/main" val="24966875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t>
            </a:r>
            <a:r>
              <a:rPr lang="en-US" dirty="0" smtClean="0"/>
              <a:t>events occurring in movement </a:t>
            </a:r>
            <a:endParaRPr lang="en-GB" dirty="0"/>
          </a:p>
        </p:txBody>
      </p:sp>
      <p:sp>
        <p:nvSpPr>
          <p:cNvPr id="3" name="Content Placeholder 2"/>
          <p:cNvSpPr>
            <a:spLocks noGrp="1"/>
          </p:cNvSpPr>
          <p:nvPr>
            <p:ph idx="1"/>
          </p:nvPr>
        </p:nvSpPr>
        <p:spPr/>
        <p:txBody>
          <a:bodyPr/>
          <a:lstStyle/>
          <a:p>
            <a:pPr>
              <a:spcBef>
                <a:spcPts val="600"/>
              </a:spcBef>
            </a:pPr>
            <a:r>
              <a:rPr lang="en-US" dirty="0" smtClean="0"/>
              <a:t>Stop</a:t>
            </a:r>
          </a:p>
          <a:p>
            <a:pPr>
              <a:spcBef>
                <a:spcPts val="600"/>
              </a:spcBef>
            </a:pPr>
            <a:r>
              <a:rPr lang="en-US" dirty="0" smtClean="0"/>
              <a:t>Reduced speed</a:t>
            </a:r>
            <a:endParaRPr lang="en-US" dirty="0"/>
          </a:p>
          <a:p>
            <a:pPr>
              <a:spcBef>
                <a:spcPts val="600"/>
              </a:spcBef>
            </a:pPr>
            <a:r>
              <a:rPr lang="en-US" dirty="0"/>
              <a:t>Turn</a:t>
            </a:r>
          </a:p>
          <a:p>
            <a:pPr>
              <a:spcBef>
                <a:spcPts val="600"/>
              </a:spcBef>
            </a:pPr>
            <a:r>
              <a:rPr lang="en-US" dirty="0"/>
              <a:t>High acceleration</a:t>
            </a:r>
          </a:p>
          <a:p>
            <a:pPr>
              <a:spcBef>
                <a:spcPts val="600"/>
              </a:spcBef>
            </a:pPr>
            <a:r>
              <a:rPr lang="en-US" dirty="0"/>
              <a:t>Take-off / landing of an aircraft</a:t>
            </a:r>
          </a:p>
          <a:p>
            <a:pPr>
              <a:spcBef>
                <a:spcPts val="600"/>
              </a:spcBef>
            </a:pPr>
            <a:r>
              <a:rPr lang="en-US" dirty="0" smtClean="0"/>
              <a:t>Encounter of two </a:t>
            </a:r>
            <a:r>
              <a:rPr lang="en-US" dirty="0"/>
              <a:t>or more moving </a:t>
            </a:r>
            <a:r>
              <a:rPr lang="en-US" dirty="0" smtClean="0"/>
              <a:t>objects </a:t>
            </a:r>
          </a:p>
          <a:p>
            <a:pPr>
              <a:spcBef>
                <a:spcPts val="600"/>
              </a:spcBef>
            </a:pPr>
            <a:r>
              <a:rPr lang="en-US" dirty="0" smtClean="0"/>
              <a:t>Stop </a:t>
            </a:r>
            <a:r>
              <a:rPr lang="en-US" dirty="0"/>
              <a:t>at </a:t>
            </a:r>
            <a:r>
              <a:rPr lang="en-US" dirty="0" smtClean="0"/>
              <a:t>a particular </a:t>
            </a:r>
            <a:r>
              <a:rPr lang="en-US" dirty="0"/>
              <a:t>place of interest</a:t>
            </a:r>
          </a:p>
          <a:p>
            <a:pPr>
              <a:spcBef>
                <a:spcPts val="600"/>
              </a:spcBef>
            </a:pPr>
            <a:r>
              <a:rPr lang="en-US" dirty="0" smtClean="0"/>
              <a:t>High </a:t>
            </a:r>
            <a:r>
              <a:rPr lang="en-US" dirty="0"/>
              <a:t>heart rate {during jogging</a:t>
            </a:r>
            <a:r>
              <a:rPr lang="en-US" dirty="0" smtClean="0"/>
              <a:t>}</a:t>
            </a:r>
          </a:p>
          <a:p>
            <a:pPr>
              <a:spcBef>
                <a:spcPts val="600"/>
              </a:spcBef>
            </a:pPr>
            <a:r>
              <a:rPr lang="en-US" dirty="0" smtClean="0"/>
              <a:t>…</a:t>
            </a:r>
          </a:p>
          <a:p>
            <a:pPr marL="0" indent="0">
              <a:buNone/>
            </a:pPr>
            <a:r>
              <a:rPr lang="en-US" sz="2400" dirty="0" smtClean="0"/>
              <a:t>Many kinds of events of potential interest can be defined based on values of dynamic attributes.</a:t>
            </a:r>
            <a:endParaRPr lang="en-GB" sz="2400"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72</a:t>
            </a:fld>
            <a:endParaRPr lang="en-GB" noProof="0" dirty="0"/>
          </a:p>
        </p:txBody>
      </p:sp>
    </p:spTree>
    <p:extLst>
      <p:ext uri="{BB962C8B-B14F-4D97-AF65-F5344CB8AC3E}">
        <p14:creationId xmlns:p14="http://schemas.microsoft.com/office/powerpoint/2010/main" val="36826484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73</a:t>
            </a:fld>
            <a:endParaRPr lang="en-GB" noProof="0" dirty="0"/>
          </a:p>
        </p:txBody>
      </p:sp>
      <p:pic>
        <p:nvPicPr>
          <p:cNvPr id="4" name="Picture 3"/>
          <p:cNvPicPr>
            <a:picLocks noChangeAspect="1" noChangeArrowheads="1"/>
          </p:cNvPicPr>
          <p:nvPr/>
        </p:nvPicPr>
        <p:blipFill>
          <a:blip r:embed="rId2" cstate="print"/>
          <a:srcRect/>
          <a:stretch>
            <a:fillRect/>
          </a:stretch>
        </p:blipFill>
        <p:spPr bwMode="auto">
          <a:xfrm>
            <a:off x="186207" y="854237"/>
            <a:ext cx="8018463" cy="436245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6222780" y="700057"/>
            <a:ext cx="2771429" cy="2978572"/>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5505638" y="3979044"/>
            <a:ext cx="3488571" cy="2425714"/>
          </a:xfrm>
          <a:prstGeom prst="rect">
            <a:avLst/>
          </a:prstGeom>
          <a:noFill/>
          <a:ln w="9525">
            <a:noFill/>
            <a:miter lim="800000"/>
            <a:headEnd/>
            <a:tailEnd/>
          </a:ln>
        </p:spPr>
      </p:pic>
      <p:sp>
        <p:nvSpPr>
          <p:cNvPr id="7" name="TextBox 25"/>
          <p:cNvSpPr txBox="1"/>
          <p:nvPr/>
        </p:nvSpPr>
        <p:spPr>
          <a:xfrm>
            <a:off x="3072430" y="2201024"/>
            <a:ext cx="3054934"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US" sz="1400" i="1" dirty="0" smtClean="0">
                <a:solidFill>
                  <a:srgbClr val="FF0000"/>
                </a:solidFill>
              </a:rPr>
              <a:t>Only the bar segments representing values from the currently active interval(s) are shown.</a:t>
            </a:r>
            <a:endParaRPr lang="en-US" sz="1400" i="1" dirty="0">
              <a:solidFill>
                <a:srgbClr val="FF0000"/>
              </a:solidFill>
            </a:endParaRPr>
          </a:p>
        </p:txBody>
      </p:sp>
      <p:sp>
        <p:nvSpPr>
          <p:cNvPr id="8" name="TextBox 26"/>
          <p:cNvSpPr txBox="1"/>
          <p:nvPr/>
        </p:nvSpPr>
        <p:spPr>
          <a:xfrm>
            <a:off x="356668" y="5239942"/>
            <a:ext cx="5237309" cy="1169551"/>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US" sz="1400" i="1" dirty="0" smtClean="0">
                <a:solidFill>
                  <a:srgbClr val="FF0000"/>
                </a:solidFill>
              </a:rPr>
              <a:t>The map shows only the points and segments of the trajectories where the values of the dynamic attribute satisfy the filter.</a:t>
            </a:r>
          </a:p>
          <a:p>
            <a:endParaRPr lang="en-US" sz="1400" i="1" dirty="0" smtClean="0">
              <a:solidFill>
                <a:srgbClr val="FF0000"/>
              </a:solidFill>
            </a:endParaRPr>
          </a:p>
          <a:p>
            <a:r>
              <a:rPr lang="en-US" sz="1400" dirty="0" smtClean="0">
                <a:solidFill>
                  <a:srgbClr val="C00000"/>
                </a:solidFill>
              </a:rPr>
              <a:t>Here we see the points and segments where the speed was not more than 10 km/h.</a:t>
            </a:r>
            <a:endParaRPr lang="en-US" sz="1400" dirty="0">
              <a:solidFill>
                <a:srgbClr val="C00000"/>
              </a:solidFill>
            </a:endParaRPr>
          </a:p>
        </p:txBody>
      </p:sp>
      <p:sp>
        <p:nvSpPr>
          <p:cNvPr id="9" name="Rectangle 8"/>
          <p:cNvSpPr/>
          <p:nvPr/>
        </p:nvSpPr>
        <p:spPr bwMode="auto">
          <a:xfrm>
            <a:off x="7881027" y="1447730"/>
            <a:ext cx="771276" cy="572494"/>
          </a:xfrm>
          <a:prstGeom prst="rect">
            <a:avLst/>
          </a:prstGeom>
          <a:noFill/>
          <a:ln w="12700" cap="flat" cmpd="sng" algn="ctr">
            <a:solidFill>
              <a:srgbClr val="F121D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a typeface="ＭＳ Ｐゴシック" pitchFamily="28" charset="-128"/>
            </a:endParaRPr>
          </a:p>
        </p:txBody>
      </p:sp>
      <p:cxnSp>
        <p:nvCxnSpPr>
          <p:cNvPr id="10" name="Straight Connector 9"/>
          <p:cNvCxnSpPr/>
          <p:nvPr/>
        </p:nvCxnSpPr>
        <p:spPr bwMode="auto">
          <a:xfrm flipH="1">
            <a:off x="5505638" y="2020224"/>
            <a:ext cx="2357716" cy="1958820"/>
          </a:xfrm>
          <a:prstGeom prst="line">
            <a:avLst/>
          </a:prstGeom>
          <a:solidFill>
            <a:schemeClr val="accent1"/>
          </a:solidFill>
          <a:ln w="12700" cap="flat" cmpd="sng" algn="ctr">
            <a:solidFill>
              <a:srgbClr val="F121D2"/>
            </a:solidFill>
            <a:prstDash val="dash"/>
            <a:round/>
            <a:headEnd type="none" w="med" len="med"/>
            <a:tailEnd type="none" w="med" len="med"/>
          </a:ln>
          <a:effectLst/>
        </p:spPr>
      </p:cxnSp>
      <p:cxnSp>
        <p:nvCxnSpPr>
          <p:cNvPr id="11" name="Straight Connector 10"/>
          <p:cNvCxnSpPr/>
          <p:nvPr/>
        </p:nvCxnSpPr>
        <p:spPr bwMode="auto">
          <a:xfrm>
            <a:off x="8660254" y="2020224"/>
            <a:ext cx="329980" cy="1958820"/>
          </a:xfrm>
          <a:prstGeom prst="line">
            <a:avLst/>
          </a:prstGeom>
          <a:solidFill>
            <a:schemeClr val="accent1"/>
          </a:solidFill>
          <a:ln w="12700" cap="flat" cmpd="sng" algn="ctr">
            <a:solidFill>
              <a:srgbClr val="F121D2"/>
            </a:solidFill>
            <a:prstDash val="dash"/>
            <a:round/>
            <a:headEnd type="none" w="med" len="med"/>
            <a:tailEnd type="none" w="med" len="med"/>
          </a:ln>
          <a:effectLst/>
        </p:spPr>
      </p:cxnSp>
      <p:sp>
        <p:nvSpPr>
          <p:cNvPr id="18" name="Title 17"/>
          <p:cNvSpPr>
            <a:spLocks noGrp="1"/>
          </p:cNvSpPr>
          <p:nvPr>
            <p:ph type="title"/>
          </p:nvPr>
        </p:nvSpPr>
        <p:spPr>
          <a:xfrm>
            <a:off x="356461" y="189865"/>
            <a:ext cx="8462075" cy="615743"/>
          </a:xfrm>
        </p:spPr>
        <p:txBody>
          <a:bodyPr/>
          <a:lstStyle/>
          <a:p>
            <a:r>
              <a:rPr lang="en-GB" dirty="0" smtClean="0"/>
              <a:t>Interactive filtering based on attribute values</a:t>
            </a:r>
            <a:endParaRPr lang="en-GB" dirty="0"/>
          </a:p>
        </p:txBody>
      </p:sp>
    </p:spTree>
    <p:extLst>
      <p:ext uri="{BB962C8B-B14F-4D97-AF65-F5344CB8AC3E}">
        <p14:creationId xmlns:p14="http://schemas.microsoft.com/office/powerpoint/2010/main" val="26117424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 extraction based on the segment filter</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74</a:t>
            </a:fld>
            <a:endParaRPr lang="en-GB" noProof="0" dirty="0"/>
          </a:p>
        </p:txBody>
      </p:sp>
      <p:pic>
        <p:nvPicPr>
          <p:cNvPr id="4" name="Picture 3"/>
          <p:cNvPicPr>
            <a:picLocks noChangeAspect="1" noChangeArrowheads="1"/>
          </p:cNvPicPr>
          <p:nvPr/>
        </p:nvPicPr>
        <p:blipFill>
          <a:blip r:embed="rId2" cstate="print"/>
          <a:srcRect/>
          <a:stretch>
            <a:fillRect/>
          </a:stretch>
        </p:blipFill>
        <p:spPr bwMode="auto">
          <a:xfrm>
            <a:off x="405319" y="1472338"/>
            <a:ext cx="3984000" cy="2057143"/>
          </a:xfrm>
          <a:prstGeom prst="rect">
            <a:avLst/>
          </a:prstGeom>
          <a:noFill/>
          <a:ln w="9525">
            <a:noFill/>
            <a:miter lim="800000"/>
            <a:headEnd/>
            <a:tailEnd/>
          </a:ln>
        </p:spPr>
      </p:pic>
      <p:pic>
        <p:nvPicPr>
          <p:cNvPr id="5" name="Picture 4" descr="03-events.png"/>
          <p:cNvPicPr>
            <a:picLocks noChangeAspect="1"/>
          </p:cNvPicPr>
          <p:nvPr/>
        </p:nvPicPr>
        <p:blipFill>
          <a:blip r:embed="rId3" cstate="print"/>
          <a:stretch>
            <a:fillRect/>
          </a:stretch>
        </p:blipFill>
        <p:spPr>
          <a:xfrm>
            <a:off x="4779131" y="1472338"/>
            <a:ext cx="3995342" cy="4681238"/>
          </a:xfrm>
          <a:prstGeom prst="rect">
            <a:avLst/>
          </a:prstGeom>
        </p:spPr>
      </p:pic>
      <p:sp>
        <p:nvSpPr>
          <p:cNvPr id="6" name="TextBox 4"/>
          <p:cNvSpPr txBox="1"/>
          <p:nvPr/>
        </p:nvSpPr>
        <p:spPr>
          <a:xfrm>
            <a:off x="461174" y="3629771"/>
            <a:ext cx="4273893" cy="255454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US" sz="1600" i="1" dirty="0" smtClean="0">
                <a:solidFill>
                  <a:srgbClr val="9D208A"/>
                </a:solidFill>
              </a:rPr>
              <a:t>The segments satisfying the filter are extracted from the trajectories and treated as spatial events. </a:t>
            </a:r>
            <a:r>
              <a:rPr lang="en-GB" sz="1600" i="1" dirty="0" smtClean="0">
                <a:solidFill>
                  <a:srgbClr val="9D208A"/>
                </a:solidFill>
              </a:rPr>
              <a:t>The extracted events are organized in a new dataset consisting of points and multi-points with time references and attributes. </a:t>
            </a:r>
            <a:endParaRPr lang="en-US" sz="1600" i="1" dirty="0" smtClean="0">
              <a:solidFill>
                <a:srgbClr val="9D208A"/>
              </a:solidFill>
            </a:endParaRPr>
          </a:p>
          <a:p>
            <a:endParaRPr lang="en-US" sz="1600" i="1" dirty="0" smtClean="0">
              <a:solidFill>
                <a:srgbClr val="9D208A"/>
              </a:solidFill>
            </a:endParaRPr>
          </a:p>
          <a:p>
            <a:r>
              <a:rPr lang="en-US" sz="1600" dirty="0" smtClean="0">
                <a:solidFill>
                  <a:srgbClr val="7030A0"/>
                </a:solidFill>
              </a:rPr>
              <a:t>The map shows the extracted low speed events  as an independent map layer. The m-events are represented by red hollow circles.</a:t>
            </a:r>
            <a:endParaRPr lang="en-US" sz="1600" dirty="0">
              <a:solidFill>
                <a:srgbClr val="7030A0"/>
              </a:solidFill>
            </a:endParaRPr>
          </a:p>
        </p:txBody>
      </p:sp>
    </p:spTree>
    <p:extLst>
      <p:ext uri="{BB962C8B-B14F-4D97-AF65-F5344CB8AC3E}">
        <p14:creationId xmlns:p14="http://schemas.microsoft.com/office/powerpoint/2010/main" val="9303748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Main takeaways from the lecture</a:t>
            </a:r>
          </a:p>
        </p:txBody>
      </p:sp>
      <p:sp>
        <p:nvSpPr>
          <p:cNvPr id="3" name="Content Placeholder 2"/>
          <p:cNvSpPr>
            <a:spLocks noGrp="1"/>
          </p:cNvSpPr>
          <p:nvPr>
            <p:ph idx="1"/>
          </p:nvPr>
        </p:nvSpPr>
        <p:spPr/>
        <p:txBody>
          <a:bodyPr/>
          <a:lstStyle/>
          <a:p>
            <a:r>
              <a:rPr lang="en-GB" dirty="0" smtClean="0"/>
              <a:t>Types of </a:t>
            </a:r>
            <a:r>
              <a:rPr lang="en-GB" dirty="0" err="1" smtClean="0"/>
              <a:t>spatio</a:t>
            </a:r>
            <a:r>
              <a:rPr lang="en-GB" dirty="0" smtClean="0"/>
              <a:t>-temporal data: spatial time series, spatial events, trajectories</a:t>
            </a:r>
          </a:p>
          <a:p>
            <a:r>
              <a:rPr lang="en-GB" dirty="0" smtClean="0"/>
              <a:t>Spatial time series: two referrers, complex behaviour, need to decompose, two complementary perspectives:</a:t>
            </a:r>
          </a:p>
          <a:p>
            <a:pPr lvl="1"/>
            <a:r>
              <a:rPr lang="en-GB" dirty="0" smtClean="0"/>
              <a:t>Set of local time series distributed over space</a:t>
            </a:r>
          </a:p>
          <a:p>
            <a:pPr lvl="1"/>
            <a:r>
              <a:rPr lang="en-GB" dirty="0" smtClean="0"/>
              <a:t>Spatial situations (= spatial distributions of attribute values) changing over time</a:t>
            </a:r>
          </a:p>
          <a:p>
            <a:r>
              <a:rPr lang="en-GB" dirty="0" err="1" smtClean="0"/>
              <a:t>Spatio</a:t>
            </a:r>
            <a:r>
              <a:rPr lang="en-GB" dirty="0" smtClean="0"/>
              <a:t>-temporal aggregation of spatial events and movement data produces spatial time series.</a:t>
            </a:r>
          </a:p>
          <a:p>
            <a:r>
              <a:rPr lang="en-GB" dirty="0" smtClean="0"/>
              <a:t>Spatial events can be extracted from spatial time series and movement data.</a:t>
            </a:r>
          </a:p>
          <a:p>
            <a:r>
              <a:rPr lang="en-GB" dirty="0" smtClean="0"/>
              <a:t>The system of possible </a:t>
            </a:r>
            <a:br>
              <a:rPr lang="en-GB" dirty="0" smtClean="0"/>
            </a:br>
            <a:r>
              <a:rPr lang="en-GB" dirty="0" smtClean="0"/>
              <a:t>transformations of </a:t>
            </a:r>
            <a:r>
              <a:rPr lang="en-GB" dirty="0" err="1" smtClean="0"/>
              <a:t>spatio</a:t>
            </a:r>
            <a:r>
              <a:rPr lang="en-GB" dirty="0" smtClean="0"/>
              <a:t>-temporal data</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75</a:t>
            </a:fld>
            <a:endParaRPr lang="en-GB" noProof="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420" y="4889454"/>
            <a:ext cx="3292125" cy="1441219"/>
          </a:xfrm>
          <a:prstGeom prst="rect">
            <a:avLst/>
          </a:prstGeom>
        </p:spPr>
      </p:pic>
    </p:spTree>
    <p:extLst>
      <p:ext uri="{BB962C8B-B14F-4D97-AF65-F5344CB8AC3E}">
        <p14:creationId xmlns:p14="http://schemas.microsoft.com/office/powerpoint/2010/main" val="944182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to read more:</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76</a:t>
            </a:fld>
            <a:endParaRPr lang="en-GB" noProof="0" dirty="0"/>
          </a:p>
        </p:txBody>
      </p:sp>
      <p:sp>
        <p:nvSpPr>
          <p:cNvPr id="4" name="Content Placeholder 5"/>
          <p:cNvSpPr txBox="1">
            <a:spLocks/>
          </p:cNvSpPr>
          <p:nvPr/>
        </p:nvSpPr>
        <p:spPr>
          <a:xfrm>
            <a:off x="2940000" y="1376958"/>
            <a:ext cx="5448424" cy="40729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dirty="0" smtClean="0"/>
              <a:t>Springer, September 2013, </a:t>
            </a:r>
            <a:r>
              <a:rPr lang="en-GB" sz="1600" dirty="0" smtClean="0"/>
              <a:t>ISBN 978-3-642-37582-8</a:t>
            </a:r>
          </a:p>
          <a:p>
            <a:pPr>
              <a:spcBef>
                <a:spcPts val="1800"/>
              </a:spcBef>
              <a:buFont typeface="Arial" panose="020B0604020202020204" pitchFamily="34" charset="0"/>
              <a:buNone/>
            </a:pPr>
            <a:r>
              <a:rPr lang="en-GB" sz="1600" dirty="0" smtClean="0"/>
              <a:t>Ch.1. </a:t>
            </a:r>
            <a:r>
              <a:rPr lang="en-GB" sz="1600" b="1" dirty="0" smtClean="0"/>
              <a:t>Introduction</a:t>
            </a:r>
            <a:endParaRPr lang="en-GB" sz="1600" dirty="0" smtClean="0"/>
          </a:p>
          <a:p>
            <a:pPr>
              <a:buFont typeface="Arial" panose="020B0604020202020204" pitchFamily="34" charset="0"/>
              <a:buNone/>
            </a:pPr>
            <a:r>
              <a:rPr lang="en-GB" sz="1600" dirty="0" smtClean="0"/>
              <a:t>Ch.2. </a:t>
            </a:r>
            <a:r>
              <a:rPr lang="en-GB" sz="1600" b="1" dirty="0" smtClean="0"/>
              <a:t>Conceptual framework</a:t>
            </a:r>
            <a:endParaRPr lang="en-GB" sz="1600" dirty="0" smtClean="0"/>
          </a:p>
          <a:p>
            <a:pPr>
              <a:buFont typeface="Arial" panose="020B0604020202020204" pitchFamily="34" charset="0"/>
              <a:buNone/>
            </a:pPr>
            <a:r>
              <a:rPr lang="en-GB" sz="1600" dirty="0" smtClean="0"/>
              <a:t>Ch.3. </a:t>
            </a:r>
            <a:r>
              <a:rPr lang="en-GB" sz="1600" b="1" dirty="0" smtClean="0"/>
              <a:t>Transformations of movement data</a:t>
            </a:r>
            <a:endParaRPr lang="en-GB" sz="1600" dirty="0" smtClean="0"/>
          </a:p>
          <a:p>
            <a:pPr>
              <a:buFont typeface="Arial" panose="020B0604020202020204" pitchFamily="34" charset="0"/>
              <a:buNone/>
            </a:pPr>
            <a:r>
              <a:rPr lang="en-GB" sz="1600" dirty="0" smtClean="0"/>
              <a:t>Ch.4. </a:t>
            </a:r>
            <a:r>
              <a:rPr lang="en-GB" sz="1600" b="1" dirty="0" smtClean="0"/>
              <a:t>Visual analytics infrastructure</a:t>
            </a:r>
            <a:endParaRPr lang="en-GB" sz="1600" dirty="0" smtClean="0"/>
          </a:p>
          <a:p>
            <a:pPr>
              <a:buFont typeface="Arial" panose="020B0604020202020204" pitchFamily="34" charset="0"/>
              <a:buNone/>
            </a:pPr>
            <a:r>
              <a:rPr lang="en-GB" sz="1600" dirty="0" smtClean="0"/>
              <a:t>Ch.5. </a:t>
            </a:r>
            <a:r>
              <a:rPr lang="en-GB" sz="1600" b="1" dirty="0" smtClean="0"/>
              <a:t>Visual analytics focusing on movers</a:t>
            </a:r>
            <a:endParaRPr lang="en-GB" sz="1600" dirty="0" smtClean="0"/>
          </a:p>
          <a:p>
            <a:pPr>
              <a:buFont typeface="Arial" panose="020B0604020202020204" pitchFamily="34" charset="0"/>
              <a:buNone/>
            </a:pPr>
            <a:r>
              <a:rPr lang="en-GB" sz="1600" dirty="0" smtClean="0"/>
              <a:t>Ch.6. </a:t>
            </a:r>
            <a:r>
              <a:rPr lang="en-GB" sz="1600" b="1" dirty="0" smtClean="0"/>
              <a:t>Visual analytics focusing on spatial events</a:t>
            </a:r>
            <a:endParaRPr lang="en-GB" sz="1600" dirty="0" smtClean="0"/>
          </a:p>
          <a:p>
            <a:pPr>
              <a:buFont typeface="Arial" panose="020B0604020202020204" pitchFamily="34" charset="0"/>
              <a:buNone/>
            </a:pPr>
            <a:r>
              <a:rPr lang="en-GB" sz="1600" dirty="0" smtClean="0"/>
              <a:t>Ch.7. </a:t>
            </a:r>
            <a:r>
              <a:rPr lang="en-GB" sz="1600" b="1" dirty="0" smtClean="0"/>
              <a:t>Visual analytics focusing on space</a:t>
            </a:r>
            <a:endParaRPr lang="en-GB" sz="1600" dirty="0" smtClean="0"/>
          </a:p>
          <a:p>
            <a:pPr>
              <a:buFont typeface="Arial" panose="020B0604020202020204" pitchFamily="34" charset="0"/>
              <a:buNone/>
            </a:pPr>
            <a:r>
              <a:rPr lang="en-GB" sz="1600" dirty="0" smtClean="0"/>
              <a:t>Ch.8. </a:t>
            </a:r>
            <a:r>
              <a:rPr lang="en-GB" sz="1600" b="1" dirty="0" smtClean="0"/>
              <a:t>Visual analytics focusing on time</a:t>
            </a:r>
            <a:endParaRPr lang="en-GB" sz="1600" dirty="0" smtClean="0"/>
          </a:p>
          <a:p>
            <a:pPr>
              <a:buFont typeface="Arial" panose="020B0604020202020204" pitchFamily="34" charset="0"/>
              <a:buNone/>
            </a:pPr>
            <a:r>
              <a:rPr lang="en-GB" sz="1600" dirty="0" smtClean="0"/>
              <a:t>Ch.9. </a:t>
            </a:r>
            <a:r>
              <a:rPr lang="en-GB" sz="1600" b="1" dirty="0" smtClean="0"/>
              <a:t>Discussion and outlook</a:t>
            </a:r>
          </a:p>
        </p:txBody>
      </p:sp>
      <p:pic>
        <p:nvPicPr>
          <p:cNvPr id="5" name="Picture 2"/>
          <p:cNvPicPr>
            <a:picLocks noChangeAspect="1" noChangeArrowheads="1"/>
          </p:cNvPicPr>
          <p:nvPr/>
        </p:nvPicPr>
        <p:blipFill>
          <a:blip r:embed="rId2" cstate="print"/>
          <a:srcRect/>
          <a:stretch>
            <a:fillRect/>
          </a:stretch>
        </p:blipFill>
        <p:spPr bwMode="auto">
          <a:xfrm>
            <a:off x="539552" y="1453019"/>
            <a:ext cx="2155682" cy="344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5545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r>
              <a:rPr lang="en-GB" dirty="0" smtClean="0"/>
              <a:t>: </a:t>
            </a:r>
            <a:br>
              <a:rPr lang="en-GB" dirty="0" smtClean="0"/>
            </a:br>
            <a:r>
              <a:rPr lang="en-GB" dirty="0" smtClean="0"/>
              <a:t>analysis </a:t>
            </a:r>
            <a:r>
              <a:rPr lang="en-GB" dirty="0"/>
              <a:t>of spatial time </a:t>
            </a:r>
            <a:r>
              <a:rPr lang="en-GB" dirty="0" smtClean="0"/>
              <a:t>series by means of partition-based clustering</a:t>
            </a:r>
            <a:endParaRPr lang="en-GB" dirty="0"/>
          </a:p>
        </p:txBody>
      </p:sp>
      <p:sp>
        <p:nvSpPr>
          <p:cNvPr id="3" name="Text Placeholder 2"/>
          <p:cNvSpPr>
            <a:spLocks noGrp="1"/>
          </p:cNvSpPr>
          <p:nvPr>
            <p:ph type="body" idx="1"/>
          </p:nvPr>
        </p:nvSpPr>
        <p:spPr/>
        <p:txBody>
          <a:bodyPr/>
          <a:lstStyle/>
          <a:p>
            <a:pPr>
              <a:lnSpc>
                <a:spcPct val="100000"/>
              </a:lnSpc>
              <a:spcBef>
                <a:spcPts val="1200"/>
              </a:spcBef>
            </a:pPr>
            <a:r>
              <a:rPr lang="en-GB" dirty="0" smtClean="0"/>
              <a:t>Clustering of local temporal variations and spatial situations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77</a:t>
            </a:fld>
            <a:endParaRPr lang="en-GB" noProof="0" dirty="0"/>
          </a:p>
        </p:txBody>
      </p:sp>
    </p:spTree>
    <p:extLst>
      <p:ext uri="{BB962C8B-B14F-4D97-AF65-F5344CB8AC3E}">
        <p14:creationId xmlns:p14="http://schemas.microsoft.com/office/powerpoint/2010/main" val="25312752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8AE29E-CEF7-4D01-9252-1A41198295E8}" type="slidenum">
              <a:rPr lang="en-GB" noProof="0" smtClean="0"/>
              <a:pPr/>
              <a:t>78</a:t>
            </a:fld>
            <a:endParaRPr lang="en-GB" noProof="0" dirty="0"/>
          </a:p>
        </p:txBody>
      </p:sp>
      <p:pic>
        <p:nvPicPr>
          <p:cNvPr id="6" name="Picture 5"/>
          <p:cNvPicPr>
            <a:picLocks noChangeAspect="1"/>
          </p:cNvPicPr>
          <p:nvPr/>
        </p:nvPicPr>
        <p:blipFill>
          <a:blip r:embed="rId2"/>
          <a:stretch>
            <a:fillRect/>
          </a:stretch>
        </p:blipFill>
        <p:spPr>
          <a:xfrm>
            <a:off x="239868" y="284237"/>
            <a:ext cx="7880491" cy="2563380"/>
          </a:xfrm>
          <a:prstGeom prst="rect">
            <a:avLst/>
          </a:prstGeom>
        </p:spPr>
      </p:pic>
      <p:pic>
        <p:nvPicPr>
          <p:cNvPr id="4" name="Picture 3"/>
          <p:cNvPicPr>
            <a:picLocks noChangeAspect="1"/>
          </p:cNvPicPr>
          <p:nvPr/>
        </p:nvPicPr>
        <p:blipFill>
          <a:blip r:embed="rId3"/>
          <a:stretch>
            <a:fillRect/>
          </a:stretch>
        </p:blipFill>
        <p:spPr>
          <a:xfrm>
            <a:off x="5801577" y="2563760"/>
            <a:ext cx="2904742" cy="3890755"/>
          </a:xfrm>
          <a:prstGeom prst="rect">
            <a:avLst/>
          </a:prstGeom>
        </p:spPr>
      </p:pic>
      <p:sp>
        <p:nvSpPr>
          <p:cNvPr id="8" name="TextBox 7"/>
          <p:cNvSpPr txBox="1"/>
          <p:nvPr/>
        </p:nvSpPr>
        <p:spPr>
          <a:xfrm>
            <a:off x="239868" y="3107094"/>
            <a:ext cx="5561709" cy="2739211"/>
          </a:xfrm>
          <a:prstGeom prst="rect">
            <a:avLst/>
          </a:prstGeom>
          <a:noFill/>
        </p:spPr>
        <p:txBody>
          <a:bodyPr wrap="square" rtlCol="0">
            <a:spAutoFit/>
          </a:bodyPr>
          <a:lstStyle/>
          <a:p>
            <a:r>
              <a:rPr lang="en-GB" dirty="0" smtClean="0"/>
              <a:t>Data: time series of weather attributes (monthly averages of temperature, precipitation, wind, …) for 71 weather stations over Germany.</a:t>
            </a:r>
          </a:p>
          <a:p>
            <a:r>
              <a:rPr lang="en-GB" dirty="0" smtClean="0"/>
              <a:t>Length of the time series: 241 time steps (months from January 1991 till January 2011).</a:t>
            </a:r>
          </a:p>
          <a:p>
            <a:pPr>
              <a:spcBef>
                <a:spcPts val="600"/>
              </a:spcBef>
            </a:pPr>
            <a:r>
              <a:rPr lang="en-GB" dirty="0" smtClean="0"/>
              <a:t>Analysis task: study how the values of the weather attributes are distributed over Germany and over time.</a:t>
            </a:r>
          </a:p>
          <a:p>
            <a:pPr>
              <a:spcBef>
                <a:spcPts val="600"/>
              </a:spcBef>
            </a:pPr>
            <a:r>
              <a:rPr lang="en-GB" dirty="0" smtClean="0"/>
              <a:t>The data are too large for purely visual exploration. This is a case for using partition-based clustering.</a:t>
            </a:r>
            <a:endParaRPr lang="en-GB" dirty="0"/>
          </a:p>
        </p:txBody>
      </p:sp>
    </p:spTree>
    <p:extLst>
      <p:ext uri="{BB962C8B-B14F-4D97-AF65-F5344CB8AC3E}">
        <p14:creationId xmlns:p14="http://schemas.microsoft.com/office/powerpoint/2010/main" val="23326901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5751" y="459098"/>
            <a:ext cx="3761344" cy="1184192"/>
          </a:xfrm>
        </p:spPr>
        <p:txBody>
          <a:bodyPr>
            <a:noAutofit/>
          </a:bodyPr>
          <a:lstStyle/>
          <a:p>
            <a:r>
              <a:rPr lang="en-GB" sz="2400" dirty="0" smtClean="0"/>
              <a:t>Subtask 1: study the spatial distribution of the local temporal variations</a:t>
            </a:r>
            <a:endParaRPr lang="en-GB" sz="2400"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79</a:t>
            </a:fld>
            <a:endParaRPr lang="en-GB" noProof="0" dirty="0"/>
          </a:p>
        </p:txBody>
      </p:sp>
      <p:pic>
        <p:nvPicPr>
          <p:cNvPr id="4" name="Picture 3"/>
          <p:cNvPicPr>
            <a:picLocks noChangeAspect="1"/>
          </p:cNvPicPr>
          <p:nvPr/>
        </p:nvPicPr>
        <p:blipFill>
          <a:blip r:embed="rId2"/>
          <a:stretch>
            <a:fillRect/>
          </a:stretch>
        </p:blipFill>
        <p:spPr>
          <a:xfrm>
            <a:off x="5065751" y="1700765"/>
            <a:ext cx="3178846" cy="4292393"/>
          </a:xfrm>
          <a:prstGeom prst="rect">
            <a:avLst/>
          </a:prstGeom>
        </p:spPr>
      </p:pic>
      <p:pic>
        <p:nvPicPr>
          <p:cNvPr id="7" name="Picture 6"/>
          <p:cNvPicPr>
            <a:picLocks noChangeAspect="1"/>
          </p:cNvPicPr>
          <p:nvPr/>
        </p:nvPicPr>
        <p:blipFill>
          <a:blip r:embed="rId3"/>
          <a:stretch>
            <a:fillRect/>
          </a:stretch>
        </p:blipFill>
        <p:spPr>
          <a:xfrm>
            <a:off x="181240" y="293074"/>
            <a:ext cx="4690225" cy="1350216"/>
          </a:xfrm>
          <a:prstGeom prst="rect">
            <a:avLst/>
          </a:prstGeom>
        </p:spPr>
      </p:pic>
      <p:pic>
        <p:nvPicPr>
          <p:cNvPr id="9" name="Picture 8"/>
          <p:cNvPicPr>
            <a:picLocks noChangeAspect="1"/>
          </p:cNvPicPr>
          <p:nvPr/>
        </p:nvPicPr>
        <p:blipFill>
          <a:blip r:embed="rId4"/>
          <a:stretch>
            <a:fillRect/>
          </a:stretch>
        </p:blipFill>
        <p:spPr>
          <a:xfrm>
            <a:off x="181240" y="1549318"/>
            <a:ext cx="4690225" cy="1350216"/>
          </a:xfrm>
          <a:prstGeom prst="rect">
            <a:avLst/>
          </a:prstGeom>
        </p:spPr>
      </p:pic>
      <p:pic>
        <p:nvPicPr>
          <p:cNvPr id="10" name="Picture 9"/>
          <p:cNvPicPr>
            <a:picLocks noChangeAspect="1"/>
          </p:cNvPicPr>
          <p:nvPr/>
        </p:nvPicPr>
        <p:blipFill>
          <a:blip r:embed="rId5"/>
          <a:stretch>
            <a:fillRect/>
          </a:stretch>
        </p:blipFill>
        <p:spPr>
          <a:xfrm>
            <a:off x="181239" y="2805562"/>
            <a:ext cx="4690225" cy="1350216"/>
          </a:xfrm>
          <a:prstGeom prst="rect">
            <a:avLst/>
          </a:prstGeom>
        </p:spPr>
      </p:pic>
      <p:pic>
        <p:nvPicPr>
          <p:cNvPr id="11" name="Picture 10"/>
          <p:cNvPicPr>
            <a:picLocks noChangeAspect="1"/>
          </p:cNvPicPr>
          <p:nvPr/>
        </p:nvPicPr>
        <p:blipFill>
          <a:blip r:embed="rId6"/>
          <a:stretch>
            <a:fillRect/>
          </a:stretch>
        </p:blipFill>
        <p:spPr>
          <a:xfrm>
            <a:off x="181239" y="4061806"/>
            <a:ext cx="4690225" cy="1350216"/>
          </a:xfrm>
          <a:prstGeom prst="rect">
            <a:avLst/>
          </a:prstGeom>
        </p:spPr>
      </p:pic>
      <p:pic>
        <p:nvPicPr>
          <p:cNvPr id="12" name="Picture 11"/>
          <p:cNvPicPr>
            <a:picLocks noChangeAspect="1"/>
          </p:cNvPicPr>
          <p:nvPr/>
        </p:nvPicPr>
        <p:blipFill>
          <a:blip r:embed="rId7"/>
          <a:stretch>
            <a:fillRect/>
          </a:stretch>
        </p:blipFill>
        <p:spPr>
          <a:xfrm>
            <a:off x="181239" y="5318050"/>
            <a:ext cx="4690225" cy="1350216"/>
          </a:xfrm>
          <a:prstGeom prst="rect">
            <a:avLst/>
          </a:prstGeom>
        </p:spPr>
      </p:pic>
      <p:sp>
        <p:nvSpPr>
          <p:cNvPr id="5" name="TextBox 4"/>
          <p:cNvSpPr txBox="1"/>
          <p:nvPr/>
        </p:nvSpPr>
        <p:spPr>
          <a:xfrm>
            <a:off x="4838751" y="6020296"/>
            <a:ext cx="3844770" cy="369332"/>
          </a:xfrm>
          <a:prstGeom prst="rect">
            <a:avLst/>
          </a:prstGeom>
          <a:noFill/>
        </p:spPr>
        <p:txBody>
          <a:bodyPr wrap="none" rtlCol="0">
            <a:spAutoFit/>
          </a:bodyPr>
          <a:lstStyle/>
          <a:p>
            <a:r>
              <a:rPr lang="en-GB" dirty="0" smtClean="0"/>
              <a:t>Distance measure: Manhattan distance</a:t>
            </a:r>
            <a:endParaRPr lang="en-GB" dirty="0"/>
          </a:p>
        </p:txBody>
      </p:sp>
    </p:spTree>
    <p:extLst>
      <p:ext uri="{BB962C8B-B14F-4D97-AF65-F5344CB8AC3E}">
        <p14:creationId xmlns:p14="http://schemas.microsoft.com/office/powerpoint/2010/main" val="2271106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a:t>
            </a:r>
            <a:r>
              <a:rPr lang="en-GB" dirty="0" err="1" smtClean="0"/>
              <a:t>spatio</a:t>
            </a:r>
            <a:r>
              <a:rPr lang="en-GB" dirty="0" smtClean="0"/>
              <a:t>-temporal data</a:t>
            </a:r>
            <a:endParaRPr lang="en-GB" dirty="0"/>
          </a:p>
        </p:txBody>
      </p:sp>
      <p:sp>
        <p:nvSpPr>
          <p:cNvPr id="3" name="Content Placeholder 2"/>
          <p:cNvSpPr>
            <a:spLocks noGrp="1"/>
          </p:cNvSpPr>
          <p:nvPr>
            <p:ph idx="1"/>
          </p:nvPr>
        </p:nvSpPr>
        <p:spPr/>
        <p:txBody>
          <a:bodyPr/>
          <a:lstStyle/>
          <a:p>
            <a:r>
              <a:rPr lang="en-GB" i="1" dirty="0">
                <a:solidFill>
                  <a:schemeClr val="accent6"/>
                </a:solidFill>
              </a:rPr>
              <a:t>Spatial time series</a:t>
            </a:r>
            <a:r>
              <a:rPr lang="en-GB" dirty="0"/>
              <a:t>: </a:t>
            </a:r>
          </a:p>
          <a:p>
            <a:pPr lvl="1"/>
            <a:r>
              <a:rPr lang="en-GB" dirty="0"/>
              <a:t>attribute values refer to different spatial </a:t>
            </a:r>
            <a:r>
              <a:rPr lang="en-GB" dirty="0" smtClean="0"/>
              <a:t>locations or static spatial objects </a:t>
            </a:r>
            <a:r>
              <a:rPr lang="en-GB" dirty="0"/>
              <a:t>and </a:t>
            </a:r>
            <a:r>
              <a:rPr lang="en-GB" dirty="0" smtClean="0"/>
              <a:t>different times; space and time are </a:t>
            </a:r>
            <a:r>
              <a:rPr lang="en-GB" i="1" dirty="0" smtClean="0"/>
              <a:t>references</a:t>
            </a:r>
            <a:endParaRPr lang="en-GB" dirty="0" smtClean="0"/>
          </a:p>
          <a:p>
            <a:r>
              <a:rPr lang="en-GB" i="1" dirty="0" smtClean="0">
                <a:solidFill>
                  <a:schemeClr val="accent6"/>
                </a:solidFill>
              </a:rPr>
              <a:t>Spatial event data</a:t>
            </a:r>
            <a:r>
              <a:rPr lang="en-GB" dirty="0" smtClean="0"/>
              <a:t>: data characterising </a:t>
            </a:r>
            <a:r>
              <a:rPr lang="en-GB" dirty="0" smtClean="0">
                <a:solidFill>
                  <a:schemeClr val="accent6"/>
                </a:solidFill>
              </a:rPr>
              <a:t>spatial events</a:t>
            </a:r>
            <a:r>
              <a:rPr lang="en-GB" dirty="0" smtClean="0"/>
              <a:t> (i.e., discrete objects)</a:t>
            </a:r>
          </a:p>
          <a:p>
            <a:pPr lvl="1"/>
            <a:r>
              <a:rPr lang="en-GB" dirty="0" smtClean="0"/>
              <a:t>attribute values, including spatial location and existence time, refer to </a:t>
            </a:r>
            <a:r>
              <a:rPr lang="en-GB" i="1" dirty="0" smtClean="0"/>
              <a:t>objects</a:t>
            </a:r>
            <a:r>
              <a:rPr lang="en-GB" dirty="0" smtClean="0"/>
              <a:t>; space and time are </a:t>
            </a:r>
            <a:r>
              <a:rPr lang="en-GB" i="1" dirty="0" smtClean="0"/>
              <a:t>attributes</a:t>
            </a:r>
          </a:p>
          <a:p>
            <a:r>
              <a:rPr lang="en-GB" i="1" dirty="0" smtClean="0">
                <a:solidFill>
                  <a:schemeClr val="accent6"/>
                </a:solidFill>
              </a:rPr>
              <a:t>Movement data (trajectories)</a:t>
            </a:r>
            <a:r>
              <a:rPr lang="en-GB" dirty="0" smtClean="0"/>
              <a:t>: data characterising </a:t>
            </a:r>
            <a:r>
              <a:rPr lang="en-GB" dirty="0" smtClean="0">
                <a:solidFill>
                  <a:schemeClr val="accent6"/>
                </a:solidFill>
              </a:rPr>
              <a:t>moving objects </a:t>
            </a:r>
            <a:br>
              <a:rPr lang="en-GB" dirty="0" smtClean="0">
                <a:solidFill>
                  <a:schemeClr val="accent6"/>
                </a:solidFill>
              </a:rPr>
            </a:br>
            <a:r>
              <a:rPr lang="en-GB" dirty="0" smtClean="0"/>
              <a:t>(a specific kind of discrete spatial objects)</a:t>
            </a:r>
          </a:p>
          <a:p>
            <a:pPr lvl="1"/>
            <a:r>
              <a:rPr lang="en-GB" dirty="0" smtClean="0"/>
              <a:t>Space (spatial location) is an </a:t>
            </a:r>
            <a:r>
              <a:rPr lang="en-GB" i="1" dirty="0" smtClean="0"/>
              <a:t>attribute</a:t>
            </a:r>
            <a:r>
              <a:rPr lang="en-GB" dirty="0" smtClean="0"/>
              <a:t> of moving objects</a:t>
            </a:r>
          </a:p>
          <a:p>
            <a:pPr lvl="1"/>
            <a:r>
              <a:rPr lang="en-GB" dirty="0" smtClean="0"/>
              <a:t>The spatial location may change over time </a:t>
            </a:r>
            <a:br>
              <a:rPr lang="en-GB" dirty="0" smtClean="0"/>
            </a:br>
            <a:r>
              <a:rPr lang="en-GB" dirty="0" smtClean="0">
                <a:sym typeface="Symbol" panose="05050102010706020507" pitchFamily="18" charset="2"/>
              </a:rPr>
              <a:t> the data include two or more spatial locations referring to different times </a:t>
            </a:r>
            <a:br>
              <a:rPr lang="en-GB" dirty="0" smtClean="0">
                <a:sym typeface="Symbol" panose="05050102010706020507" pitchFamily="18" charset="2"/>
              </a:rPr>
            </a:br>
            <a:r>
              <a:rPr lang="en-GB" dirty="0" smtClean="0">
                <a:sym typeface="Symbol" panose="05050102010706020507" pitchFamily="18" charset="2"/>
              </a:rPr>
              <a:t> time is a </a:t>
            </a:r>
            <a:r>
              <a:rPr lang="en-GB" i="1" dirty="0" smtClean="0">
                <a:sym typeface="Symbol" panose="05050102010706020507" pitchFamily="18" charset="2"/>
              </a:rPr>
              <a:t>reference</a:t>
            </a:r>
            <a:endParaRPr lang="en-GB" dirty="0" smtClean="0">
              <a:sym typeface="Symbol" panose="05050102010706020507" pitchFamily="18" charset="2"/>
            </a:endParaRP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8</a:t>
            </a:fld>
            <a:endParaRPr lang="en-GB" noProof="0" dirty="0"/>
          </a:p>
        </p:txBody>
      </p:sp>
      <p:sp>
        <p:nvSpPr>
          <p:cNvPr id="5" name="Text Placeholder 4"/>
          <p:cNvSpPr>
            <a:spLocks noGrp="1"/>
          </p:cNvSpPr>
          <p:nvPr>
            <p:ph type="body" sz="quarter" idx="13"/>
          </p:nvPr>
        </p:nvSpPr>
        <p:spPr/>
        <p:txBody>
          <a:bodyPr/>
          <a:lstStyle/>
          <a:p>
            <a:r>
              <a:rPr lang="en-GB" dirty="0" smtClean="0"/>
              <a:t>According to the semantic roles of space and time</a:t>
            </a:r>
            <a:endParaRPr lang="en-GB" dirty="0"/>
          </a:p>
        </p:txBody>
      </p:sp>
    </p:spTree>
    <p:extLst>
      <p:ext uri="{BB962C8B-B14F-4D97-AF65-F5344CB8AC3E}">
        <p14:creationId xmlns:p14="http://schemas.microsoft.com/office/powerpoint/2010/main" val="1929750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80</a:t>
            </a:fld>
            <a:endParaRPr lang="en-US"/>
          </a:p>
        </p:txBody>
      </p:sp>
      <p:pic>
        <p:nvPicPr>
          <p:cNvPr id="3" name="Picture 2"/>
          <p:cNvPicPr>
            <a:picLocks noChangeAspect="1"/>
          </p:cNvPicPr>
          <p:nvPr/>
        </p:nvPicPr>
        <p:blipFill>
          <a:blip r:embed="rId2"/>
          <a:stretch>
            <a:fillRect/>
          </a:stretch>
        </p:blipFill>
        <p:spPr>
          <a:xfrm>
            <a:off x="300372" y="506380"/>
            <a:ext cx="8518164" cy="4444673"/>
          </a:xfrm>
          <a:prstGeom prst="rect">
            <a:avLst/>
          </a:prstGeom>
        </p:spPr>
      </p:pic>
      <p:pic>
        <p:nvPicPr>
          <p:cNvPr id="4" name="Picture 3"/>
          <p:cNvPicPr>
            <a:picLocks noChangeAspect="1"/>
          </p:cNvPicPr>
          <p:nvPr/>
        </p:nvPicPr>
        <p:blipFill>
          <a:blip r:embed="rId3"/>
          <a:stretch>
            <a:fillRect/>
          </a:stretch>
        </p:blipFill>
        <p:spPr>
          <a:xfrm>
            <a:off x="6038224" y="2708307"/>
            <a:ext cx="2755000" cy="3720074"/>
          </a:xfrm>
          <a:prstGeom prst="rect">
            <a:avLst/>
          </a:prstGeom>
          <a:effectLst>
            <a:outerShdw blurRad="50800" dist="38100" dir="13500000" algn="br" rotWithShape="0">
              <a:prstClr val="black">
                <a:alpha val="40000"/>
              </a:prstClr>
            </a:outerShdw>
          </a:effectLst>
        </p:spPr>
      </p:pic>
      <p:sp>
        <p:nvSpPr>
          <p:cNvPr id="5" name="TextBox 4"/>
          <p:cNvSpPr txBox="1"/>
          <p:nvPr/>
        </p:nvSpPr>
        <p:spPr>
          <a:xfrm>
            <a:off x="298580" y="4951053"/>
            <a:ext cx="5739644" cy="1754326"/>
          </a:xfrm>
          <a:prstGeom prst="rect">
            <a:avLst/>
          </a:prstGeom>
          <a:noFill/>
        </p:spPr>
        <p:txBody>
          <a:bodyPr wrap="square" rtlCol="0">
            <a:spAutoFit/>
          </a:bodyPr>
          <a:lstStyle/>
          <a:p>
            <a:r>
              <a:rPr lang="en-GB" dirty="0" smtClean="0"/>
              <a:t>2D time histogram is convenient for exploration of time series involving a repeating time cycle. Here we have the cycle of 12 months of a year.</a:t>
            </a:r>
          </a:p>
          <a:p>
            <a:r>
              <a:rPr lang="en-GB" dirty="0" smtClean="0"/>
              <a:t>A histogram is an aggregated representation of multiple time series. The sizes of the symbols in the cells may be proportional to sums, averages, etc.</a:t>
            </a:r>
            <a:endParaRPr lang="en-GB" dirty="0"/>
          </a:p>
        </p:txBody>
      </p:sp>
    </p:spTree>
    <p:extLst>
      <p:ext uri="{BB962C8B-B14F-4D97-AF65-F5344CB8AC3E}">
        <p14:creationId xmlns:p14="http://schemas.microsoft.com/office/powerpoint/2010/main" val="7867974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81</a:t>
            </a:fld>
            <a:endParaRPr lang="en-US"/>
          </a:p>
        </p:txBody>
      </p:sp>
      <p:pic>
        <p:nvPicPr>
          <p:cNvPr id="3" name="Picture 2"/>
          <p:cNvPicPr>
            <a:picLocks noChangeAspect="1"/>
          </p:cNvPicPr>
          <p:nvPr/>
        </p:nvPicPr>
        <p:blipFill>
          <a:blip r:embed="rId2"/>
          <a:stretch>
            <a:fillRect/>
          </a:stretch>
        </p:blipFill>
        <p:spPr>
          <a:xfrm>
            <a:off x="300372" y="335256"/>
            <a:ext cx="8518164" cy="4444673"/>
          </a:xfrm>
          <a:prstGeom prst="rect">
            <a:avLst/>
          </a:prstGeom>
        </p:spPr>
      </p:pic>
      <p:pic>
        <p:nvPicPr>
          <p:cNvPr id="4" name="Picture 3"/>
          <p:cNvPicPr>
            <a:picLocks noChangeAspect="1"/>
          </p:cNvPicPr>
          <p:nvPr/>
        </p:nvPicPr>
        <p:blipFill>
          <a:blip r:embed="rId3"/>
          <a:stretch>
            <a:fillRect/>
          </a:stretch>
        </p:blipFill>
        <p:spPr>
          <a:xfrm>
            <a:off x="300372" y="4390964"/>
            <a:ext cx="1700460" cy="2324808"/>
          </a:xfrm>
          <a:prstGeom prst="rect">
            <a:avLst/>
          </a:prstGeom>
        </p:spPr>
      </p:pic>
      <p:pic>
        <p:nvPicPr>
          <p:cNvPr id="5" name="Picture 4"/>
          <p:cNvPicPr>
            <a:picLocks noChangeAspect="1"/>
          </p:cNvPicPr>
          <p:nvPr/>
        </p:nvPicPr>
        <p:blipFill>
          <a:blip r:embed="rId4"/>
          <a:stretch>
            <a:fillRect/>
          </a:stretch>
        </p:blipFill>
        <p:spPr>
          <a:xfrm>
            <a:off x="2080255" y="5172668"/>
            <a:ext cx="5360257" cy="1543104"/>
          </a:xfrm>
          <a:prstGeom prst="rect">
            <a:avLst/>
          </a:prstGeom>
        </p:spPr>
      </p:pic>
      <p:sp>
        <p:nvSpPr>
          <p:cNvPr id="7" name="TextBox 6"/>
          <p:cNvSpPr txBox="1"/>
          <p:nvPr/>
        </p:nvSpPr>
        <p:spPr>
          <a:xfrm>
            <a:off x="2000832" y="4526337"/>
            <a:ext cx="5967511" cy="646331"/>
          </a:xfrm>
          <a:prstGeom prst="rect">
            <a:avLst/>
          </a:prstGeom>
          <a:noFill/>
        </p:spPr>
        <p:txBody>
          <a:bodyPr wrap="square" rtlCol="0">
            <a:spAutoFit/>
          </a:bodyPr>
          <a:lstStyle/>
          <a:p>
            <a:r>
              <a:rPr lang="en-GB" dirty="0" smtClean="0"/>
              <a:t>As usual, we need to perform clustering several times and investigate the impact of the parameter(s).</a:t>
            </a:r>
            <a:endParaRPr lang="en-GB" dirty="0"/>
          </a:p>
        </p:txBody>
      </p:sp>
    </p:spTree>
    <p:extLst>
      <p:ext uri="{BB962C8B-B14F-4D97-AF65-F5344CB8AC3E}">
        <p14:creationId xmlns:p14="http://schemas.microsoft.com/office/powerpoint/2010/main" val="28112994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82</a:t>
            </a:fld>
            <a:endParaRPr lang="en-US"/>
          </a:p>
        </p:txBody>
      </p:sp>
      <p:pic>
        <p:nvPicPr>
          <p:cNvPr id="4" name="Picture 3"/>
          <p:cNvPicPr>
            <a:picLocks noChangeAspect="1"/>
          </p:cNvPicPr>
          <p:nvPr/>
        </p:nvPicPr>
        <p:blipFill>
          <a:blip r:embed="rId2"/>
          <a:stretch>
            <a:fillRect/>
          </a:stretch>
        </p:blipFill>
        <p:spPr>
          <a:xfrm>
            <a:off x="1419630" y="2561181"/>
            <a:ext cx="7398906" cy="3876796"/>
          </a:xfrm>
          <a:prstGeom prst="rect">
            <a:avLst/>
          </a:prstGeom>
        </p:spPr>
      </p:pic>
      <p:pic>
        <p:nvPicPr>
          <p:cNvPr id="3" name="Picture 2"/>
          <p:cNvPicPr>
            <a:picLocks noChangeAspect="1"/>
          </p:cNvPicPr>
          <p:nvPr/>
        </p:nvPicPr>
        <p:blipFill>
          <a:blip r:embed="rId3"/>
          <a:stretch>
            <a:fillRect/>
          </a:stretch>
        </p:blipFill>
        <p:spPr>
          <a:xfrm>
            <a:off x="201480" y="250537"/>
            <a:ext cx="2931391" cy="3979585"/>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3132871" y="452912"/>
            <a:ext cx="5685665" cy="2108269"/>
          </a:xfrm>
          <a:prstGeom prst="rect">
            <a:avLst/>
          </a:prstGeom>
          <a:noFill/>
        </p:spPr>
        <p:txBody>
          <a:bodyPr wrap="square" rtlCol="0">
            <a:spAutoFit/>
          </a:bodyPr>
          <a:lstStyle/>
          <a:p>
            <a:r>
              <a:rPr lang="en-GB" dirty="0" smtClean="0"/>
              <a:t>Clustering can be applied simultaneously to time series of several attributes. In this example: monthly averages of the minimal, mean, and maximal daily temperatures and monthly total precipitation amounts.</a:t>
            </a:r>
          </a:p>
          <a:p>
            <a:pPr>
              <a:spcBef>
                <a:spcPts val="600"/>
              </a:spcBef>
            </a:pPr>
            <a:r>
              <a:rPr lang="en-GB" dirty="0" smtClean="0"/>
              <a:t>Exploration and interpretation of clustering results requires in such cases visual displays of all attributes involved in the analysis.</a:t>
            </a:r>
          </a:p>
        </p:txBody>
      </p:sp>
    </p:spTree>
    <p:extLst>
      <p:ext uri="{BB962C8B-B14F-4D97-AF65-F5344CB8AC3E}">
        <p14:creationId xmlns:p14="http://schemas.microsoft.com/office/powerpoint/2010/main" val="38580261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 summary of our findings</a:t>
            </a:r>
            <a:endParaRPr lang="en-GB" dirty="0"/>
          </a:p>
        </p:txBody>
      </p:sp>
      <p:sp>
        <p:nvSpPr>
          <p:cNvPr id="2" name="Slide Number Placeholder 1"/>
          <p:cNvSpPr>
            <a:spLocks noGrp="1"/>
          </p:cNvSpPr>
          <p:nvPr>
            <p:ph type="sldNum" sz="quarter" idx="12"/>
          </p:nvPr>
        </p:nvSpPr>
        <p:spPr/>
        <p:txBody>
          <a:bodyPr/>
          <a:lstStyle/>
          <a:p>
            <a:fld id="{FB8AE29E-CEF7-4D01-9252-1A41198295E8}" type="slidenum">
              <a:rPr lang="en-US" smtClean="0"/>
              <a:pPr/>
              <a:t>83</a:t>
            </a:fld>
            <a:endParaRPr lang="en-US"/>
          </a:p>
        </p:txBody>
      </p:sp>
      <p:pic>
        <p:nvPicPr>
          <p:cNvPr id="3" name="Picture 2"/>
          <p:cNvPicPr>
            <a:picLocks noChangeAspect="1"/>
          </p:cNvPicPr>
          <p:nvPr/>
        </p:nvPicPr>
        <p:blipFill>
          <a:blip r:embed="rId2"/>
          <a:stretch>
            <a:fillRect/>
          </a:stretch>
        </p:blipFill>
        <p:spPr>
          <a:xfrm>
            <a:off x="3121802" y="1472338"/>
            <a:ext cx="2931391" cy="3979585"/>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56459" y="1472338"/>
            <a:ext cx="2765343" cy="923330"/>
          </a:xfrm>
          <a:prstGeom prst="rect">
            <a:avLst/>
          </a:prstGeom>
          <a:noFill/>
        </p:spPr>
        <p:txBody>
          <a:bodyPr wrap="square" rtlCol="0">
            <a:spAutoFit/>
          </a:bodyPr>
          <a:lstStyle/>
          <a:p>
            <a:pPr algn="r"/>
            <a:r>
              <a:rPr lang="en-GB" dirty="0" smtClean="0"/>
              <a:t>Northwest (green): </a:t>
            </a:r>
            <a:br>
              <a:rPr lang="en-GB" dirty="0" smtClean="0"/>
            </a:br>
            <a:r>
              <a:rPr lang="en-GB" dirty="0" smtClean="0"/>
              <a:t>warm winters, moderately warm summers.</a:t>
            </a:r>
            <a:endParaRPr lang="en-GB" dirty="0"/>
          </a:p>
        </p:txBody>
      </p:sp>
      <p:sp>
        <p:nvSpPr>
          <p:cNvPr id="6" name="TextBox 5"/>
          <p:cNvSpPr txBox="1"/>
          <p:nvPr/>
        </p:nvSpPr>
        <p:spPr>
          <a:xfrm>
            <a:off x="6053191" y="2395668"/>
            <a:ext cx="2765343" cy="923330"/>
          </a:xfrm>
          <a:prstGeom prst="rect">
            <a:avLst/>
          </a:prstGeom>
          <a:noFill/>
        </p:spPr>
        <p:txBody>
          <a:bodyPr wrap="square" rtlCol="0">
            <a:spAutoFit/>
          </a:bodyPr>
          <a:lstStyle/>
          <a:p>
            <a:r>
              <a:rPr lang="en-GB" dirty="0" smtClean="0"/>
              <a:t>East (blue): </a:t>
            </a:r>
            <a:br>
              <a:rPr lang="en-GB" dirty="0" smtClean="0"/>
            </a:br>
            <a:r>
              <a:rPr lang="en-GB" dirty="0" smtClean="0"/>
              <a:t>colder winters, warmer summers.</a:t>
            </a:r>
            <a:endParaRPr lang="en-GB" dirty="0"/>
          </a:p>
        </p:txBody>
      </p:sp>
      <p:sp>
        <p:nvSpPr>
          <p:cNvPr id="7" name="TextBox 6"/>
          <p:cNvSpPr txBox="1"/>
          <p:nvPr/>
        </p:nvSpPr>
        <p:spPr>
          <a:xfrm>
            <a:off x="6072406" y="3403661"/>
            <a:ext cx="2765343" cy="923330"/>
          </a:xfrm>
          <a:prstGeom prst="rect">
            <a:avLst/>
          </a:prstGeom>
          <a:noFill/>
        </p:spPr>
        <p:txBody>
          <a:bodyPr wrap="square" rtlCol="0">
            <a:spAutoFit/>
          </a:bodyPr>
          <a:lstStyle/>
          <a:p>
            <a:r>
              <a:rPr lang="en-GB" dirty="0" smtClean="0"/>
              <a:t>Higher altitudes (dark red): generally colder climate, high precipitation.</a:t>
            </a:r>
            <a:endParaRPr lang="en-GB" dirty="0"/>
          </a:p>
        </p:txBody>
      </p:sp>
      <p:sp>
        <p:nvSpPr>
          <p:cNvPr id="8" name="TextBox 7"/>
          <p:cNvSpPr txBox="1"/>
          <p:nvPr/>
        </p:nvSpPr>
        <p:spPr>
          <a:xfrm>
            <a:off x="193183" y="3126662"/>
            <a:ext cx="2909406" cy="1200329"/>
          </a:xfrm>
          <a:prstGeom prst="rect">
            <a:avLst/>
          </a:prstGeom>
          <a:noFill/>
        </p:spPr>
        <p:txBody>
          <a:bodyPr wrap="square" rtlCol="0">
            <a:spAutoFit/>
          </a:bodyPr>
          <a:lstStyle/>
          <a:p>
            <a:pPr algn="r"/>
            <a:r>
              <a:rPr lang="en-GB" dirty="0" smtClean="0"/>
              <a:t>West, southwest (dark cyan): </a:t>
            </a:r>
            <a:br>
              <a:rPr lang="en-GB" dirty="0" smtClean="0"/>
            </a:br>
            <a:r>
              <a:rPr lang="en-GB" dirty="0" smtClean="0"/>
              <a:t>warm winters, warm summers (sometimes too warm).</a:t>
            </a:r>
            <a:endParaRPr lang="en-GB" dirty="0"/>
          </a:p>
        </p:txBody>
      </p:sp>
      <p:sp>
        <p:nvSpPr>
          <p:cNvPr id="9" name="TextBox 8"/>
          <p:cNvSpPr txBox="1"/>
          <p:nvPr/>
        </p:nvSpPr>
        <p:spPr>
          <a:xfrm>
            <a:off x="193183" y="4873319"/>
            <a:ext cx="2928618" cy="1200329"/>
          </a:xfrm>
          <a:prstGeom prst="rect">
            <a:avLst/>
          </a:prstGeom>
          <a:noFill/>
        </p:spPr>
        <p:txBody>
          <a:bodyPr wrap="square" rtlCol="0">
            <a:spAutoFit/>
          </a:bodyPr>
          <a:lstStyle/>
          <a:p>
            <a:pPr algn="r"/>
            <a:r>
              <a:rPr lang="en-GB" dirty="0" smtClean="0"/>
              <a:t>West, southeast (light cyan): </a:t>
            </a:r>
            <a:br>
              <a:rPr lang="en-GB" dirty="0" smtClean="0"/>
            </a:br>
            <a:r>
              <a:rPr lang="en-GB" dirty="0" smtClean="0"/>
              <a:t>slightly cooler winters and summers, higher precipitation.</a:t>
            </a:r>
            <a:endParaRPr lang="en-GB" dirty="0"/>
          </a:p>
        </p:txBody>
      </p:sp>
      <p:pic>
        <p:nvPicPr>
          <p:cNvPr id="10" name="Picture 9"/>
          <p:cNvPicPr>
            <a:picLocks noChangeAspect="1"/>
          </p:cNvPicPr>
          <p:nvPr/>
        </p:nvPicPr>
        <p:blipFill>
          <a:blip r:embed="rId3"/>
          <a:stretch>
            <a:fillRect/>
          </a:stretch>
        </p:blipFill>
        <p:spPr>
          <a:xfrm>
            <a:off x="4158765" y="5531259"/>
            <a:ext cx="4659769" cy="933984"/>
          </a:xfrm>
          <a:prstGeom prst="rect">
            <a:avLst/>
          </a:prstGeom>
        </p:spPr>
      </p:pic>
      <p:sp>
        <p:nvSpPr>
          <p:cNvPr id="11" name="TextBox 10"/>
          <p:cNvSpPr txBox="1"/>
          <p:nvPr/>
        </p:nvSpPr>
        <p:spPr>
          <a:xfrm>
            <a:off x="6053190" y="4788656"/>
            <a:ext cx="2765343" cy="646331"/>
          </a:xfrm>
          <a:prstGeom prst="rect">
            <a:avLst/>
          </a:prstGeom>
          <a:noFill/>
        </p:spPr>
        <p:txBody>
          <a:bodyPr wrap="square" rtlCol="0">
            <a:spAutoFit/>
          </a:bodyPr>
          <a:lstStyle/>
          <a:p>
            <a:r>
              <a:rPr lang="en-GB" dirty="0" smtClean="0"/>
              <a:t>Zugspitze: the coldest place in Germany.</a:t>
            </a:r>
            <a:endParaRPr lang="en-GB" dirty="0"/>
          </a:p>
        </p:txBody>
      </p:sp>
      <p:sp>
        <p:nvSpPr>
          <p:cNvPr id="15" name="Freeform 14"/>
          <p:cNvSpPr/>
          <p:nvPr/>
        </p:nvSpPr>
        <p:spPr>
          <a:xfrm>
            <a:off x="4845432" y="5111821"/>
            <a:ext cx="1313239" cy="488675"/>
          </a:xfrm>
          <a:custGeom>
            <a:avLst/>
            <a:gdLst>
              <a:gd name="connsiteX0" fmla="*/ 1324947 w 1324947"/>
              <a:gd name="connsiteY0" fmla="*/ 0 h 491034"/>
              <a:gd name="connsiteX1" fmla="*/ 858417 w 1324947"/>
              <a:gd name="connsiteY1" fmla="*/ 475861 h 491034"/>
              <a:gd name="connsiteX2" fmla="*/ 0 w 1324947"/>
              <a:gd name="connsiteY2" fmla="*/ 326571 h 491034"/>
              <a:gd name="connsiteX0" fmla="*/ 1394292 w 1394292"/>
              <a:gd name="connsiteY0" fmla="*/ 0 h 480211"/>
              <a:gd name="connsiteX1" fmla="*/ 927762 w 1394292"/>
              <a:gd name="connsiteY1" fmla="*/ 475861 h 480211"/>
              <a:gd name="connsiteX2" fmla="*/ 0 w 1394292"/>
              <a:gd name="connsiteY2" fmla="*/ 215178 h 480211"/>
              <a:gd name="connsiteX0" fmla="*/ 1394292 w 1394292"/>
              <a:gd name="connsiteY0" fmla="*/ 0 h 530043"/>
              <a:gd name="connsiteX1" fmla="*/ 868322 w 1394292"/>
              <a:gd name="connsiteY1" fmla="*/ 526494 h 530043"/>
              <a:gd name="connsiteX2" fmla="*/ 0 w 1394292"/>
              <a:gd name="connsiteY2" fmla="*/ 215178 h 530043"/>
              <a:gd name="connsiteX0" fmla="*/ 1394292 w 1394292"/>
              <a:gd name="connsiteY0" fmla="*/ 0 h 530360"/>
              <a:gd name="connsiteX1" fmla="*/ 868322 w 1394292"/>
              <a:gd name="connsiteY1" fmla="*/ 526494 h 530360"/>
              <a:gd name="connsiteX2" fmla="*/ 0 w 1394292"/>
              <a:gd name="connsiteY2" fmla="*/ 215178 h 530360"/>
            </a:gdLst>
            <a:ahLst/>
            <a:cxnLst>
              <a:cxn ang="0">
                <a:pos x="connsiteX0" y="connsiteY0"/>
              </a:cxn>
              <a:cxn ang="0">
                <a:pos x="connsiteX1" y="connsiteY1"/>
              </a:cxn>
              <a:cxn ang="0">
                <a:pos x="connsiteX2" y="connsiteY2"/>
              </a:cxn>
            </a:cxnLst>
            <a:rect l="l" t="t" r="r" b="b"/>
            <a:pathLst>
              <a:path w="1394292" h="530360">
                <a:moveTo>
                  <a:pt x="1394292" y="0"/>
                </a:moveTo>
                <a:cubicBezTo>
                  <a:pt x="1271439" y="210716"/>
                  <a:pt x="1160143" y="571644"/>
                  <a:pt x="868322" y="526494"/>
                </a:cubicBezTo>
                <a:cubicBezTo>
                  <a:pt x="576501" y="481344"/>
                  <a:pt x="318796" y="317037"/>
                  <a:pt x="0" y="215178"/>
                </a:cubicBezTo>
              </a:path>
            </a:pathLst>
          </a:custGeom>
          <a:noFill/>
          <a:ln w="28575">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50749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Subtask 2: study the temporal variation of the spatial situations</a:t>
            </a:r>
            <a:endParaRPr lang="en-GB" dirty="0"/>
          </a:p>
        </p:txBody>
      </p:sp>
      <p:sp>
        <p:nvSpPr>
          <p:cNvPr id="4" name="Content Placeholder 3"/>
          <p:cNvSpPr>
            <a:spLocks noGrp="1"/>
          </p:cNvSpPr>
          <p:nvPr>
            <p:ph idx="1"/>
          </p:nvPr>
        </p:nvSpPr>
        <p:spPr/>
        <p:txBody>
          <a:bodyPr/>
          <a:lstStyle/>
          <a:p>
            <a:r>
              <a:rPr lang="en-GB" dirty="0" smtClean="0"/>
              <a:t>A </a:t>
            </a:r>
            <a:r>
              <a:rPr lang="en-GB" i="1" dirty="0" smtClean="0"/>
              <a:t>spatial situation</a:t>
            </a:r>
            <a:r>
              <a:rPr lang="en-GB" dirty="0" smtClean="0"/>
              <a:t> is the distribution of attribute values over a set of spatial locations. </a:t>
            </a:r>
          </a:p>
          <a:p>
            <a:r>
              <a:rPr lang="en-GB" dirty="0" smtClean="0"/>
              <a:t>We would like to simplify the task by putting the spatial situations into groups by similarity. PBC is a helpful means for this.</a:t>
            </a:r>
          </a:p>
          <a:p>
            <a:r>
              <a:rPr lang="en-GB" dirty="0" smtClean="0"/>
              <a:t>Input to PBC consists of sequences of attribute values. The nature and meaning of the sequences are irrelevant to the clustering algorithm.</a:t>
            </a:r>
          </a:p>
          <a:p>
            <a:r>
              <a:rPr lang="en-GB" dirty="0" smtClean="0"/>
              <a:t>In using PBC for subtask 1, we composed each sequence from attribute values associated with a single location but referring to different times. PBC output: groups of similar locations.</a:t>
            </a:r>
          </a:p>
          <a:p>
            <a:r>
              <a:rPr lang="en-GB" dirty="0" smtClean="0"/>
              <a:t>For subtask 2, we can compose sequences from attribute values referring to the same times but to different locations. PBC output: groups of similar times.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84</a:t>
            </a:fld>
            <a:endParaRPr lang="en-GB" noProof="0" dirty="0"/>
          </a:p>
        </p:txBody>
      </p:sp>
    </p:spTree>
    <p:extLst>
      <p:ext uri="{BB962C8B-B14F-4D97-AF65-F5344CB8AC3E}">
        <p14:creationId xmlns:p14="http://schemas.microsoft.com/office/powerpoint/2010/main" val="15542510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6461" y="365126"/>
            <a:ext cx="8462075" cy="567936"/>
          </a:xfrm>
        </p:spPr>
        <p:txBody>
          <a:bodyPr/>
          <a:lstStyle/>
          <a:p>
            <a:r>
              <a:rPr lang="en-GB" dirty="0" smtClean="0"/>
              <a:t>Technically speaking</a:t>
            </a:r>
            <a:endParaRPr lang="en-GB" dirty="0"/>
          </a:p>
        </p:txBody>
      </p:sp>
      <p:sp>
        <p:nvSpPr>
          <p:cNvPr id="2" name="Slide Number Placeholder 1"/>
          <p:cNvSpPr>
            <a:spLocks noGrp="1"/>
          </p:cNvSpPr>
          <p:nvPr>
            <p:ph type="sldNum" sz="quarter" idx="12"/>
          </p:nvPr>
        </p:nvSpPr>
        <p:spPr/>
        <p:txBody>
          <a:bodyPr/>
          <a:lstStyle/>
          <a:p>
            <a:fld id="{FB8AE29E-CEF7-4D01-9252-1A41198295E8}" type="slidenum">
              <a:rPr lang="en-US" smtClean="0"/>
              <a:pPr/>
              <a:t>85</a:t>
            </a:fld>
            <a:endParaRPr lang="en-US"/>
          </a:p>
        </p:txBody>
      </p:sp>
      <p:pic>
        <p:nvPicPr>
          <p:cNvPr id="3" name="Picture 2"/>
          <p:cNvPicPr>
            <a:picLocks noChangeAspect="1"/>
          </p:cNvPicPr>
          <p:nvPr/>
        </p:nvPicPr>
        <p:blipFill>
          <a:blip r:embed="rId2"/>
          <a:stretch>
            <a:fillRect/>
          </a:stretch>
        </p:blipFill>
        <p:spPr>
          <a:xfrm>
            <a:off x="356461" y="933062"/>
            <a:ext cx="8395706" cy="4253689"/>
          </a:xfrm>
          <a:prstGeom prst="rect">
            <a:avLst/>
          </a:prstGeom>
        </p:spPr>
      </p:pic>
      <p:sp>
        <p:nvSpPr>
          <p:cNvPr id="6" name="TextBox 5"/>
          <p:cNvSpPr txBox="1"/>
          <p:nvPr/>
        </p:nvSpPr>
        <p:spPr>
          <a:xfrm>
            <a:off x="356461" y="5186751"/>
            <a:ext cx="8462075" cy="1477328"/>
          </a:xfrm>
          <a:prstGeom prst="rect">
            <a:avLst/>
          </a:prstGeom>
          <a:noFill/>
        </p:spPr>
        <p:txBody>
          <a:bodyPr wrap="square" rtlCol="0">
            <a:spAutoFit/>
          </a:bodyPr>
          <a:lstStyle/>
          <a:p>
            <a:r>
              <a:rPr lang="en-GB" dirty="0" smtClean="0"/>
              <a:t>Data with 2 references can be organised in a table where rows correspond to one referential component and columns to the other. PBC can be applied either to rows (as we did before) or to columns. In our example, application of PBC to the columns, which correspond to times, will group the times by similarity of the values in the different locations.</a:t>
            </a:r>
            <a:endParaRPr lang="en-GB" dirty="0"/>
          </a:p>
        </p:txBody>
      </p:sp>
    </p:spTree>
    <p:extLst>
      <p:ext uri="{BB962C8B-B14F-4D97-AF65-F5344CB8AC3E}">
        <p14:creationId xmlns:p14="http://schemas.microsoft.com/office/powerpoint/2010/main" val="27706354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7" y="655475"/>
            <a:ext cx="5715000" cy="4286250"/>
          </a:xfrm>
          <a:prstGeom prst="rect">
            <a:avLst/>
          </a:prstGeom>
        </p:spPr>
      </p:pic>
      <p:sp>
        <p:nvSpPr>
          <p:cNvPr id="5" name="TextBox 4"/>
          <p:cNvSpPr txBox="1"/>
          <p:nvPr/>
        </p:nvSpPr>
        <p:spPr>
          <a:xfrm>
            <a:off x="6055567" y="894463"/>
            <a:ext cx="2762969" cy="4047262"/>
          </a:xfrm>
          <a:prstGeom prst="rect">
            <a:avLst/>
          </a:prstGeom>
          <a:noFill/>
        </p:spPr>
        <p:txBody>
          <a:bodyPr wrap="square" rtlCol="0">
            <a:spAutoFit/>
          </a:bodyPr>
          <a:lstStyle/>
          <a:p>
            <a:r>
              <a:rPr lang="en-GB" dirty="0" smtClean="0"/>
              <a:t>PBC has been applied to the values of three temperature attributes. The output is grouping of the months, which can be explored using a temporal display, such as a calendar view.</a:t>
            </a:r>
          </a:p>
          <a:p>
            <a:pPr>
              <a:spcBef>
                <a:spcPts val="600"/>
              </a:spcBef>
            </a:pPr>
            <a:r>
              <a:rPr lang="en-GB" dirty="0" smtClean="0"/>
              <a:t>The temporal display shows how months with similar spatial situations are distributed over the whole time period.</a:t>
            </a:r>
            <a:endParaRPr lang="en-GB" dirty="0"/>
          </a:p>
        </p:txBody>
      </p:sp>
      <p:sp>
        <p:nvSpPr>
          <p:cNvPr id="6" name="TextBox 5"/>
          <p:cNvSpPr txBox="1"/>
          <p:nvPr/>
        </p:nvSpPr>
        <p:spPr>
          <a:xfrm>
            <a:off x="267477" y="5046021"/>
            <a:ext cx="8551059" cy="1200329"/>
          </a:xfrm>
          <a:prstGeom prst="rect">
            <a:avLst/>
          </a:prstGeom>
          <a:noFill/>
        </p:spPr>
        <p:txBody>
          <a:bodyPr wrap="square" rtlCol="0">
            <a:spAutoFit/>
          </a:bodyPr>
          <a:lstStyle/>
          <a:p>
            <a:r>
              <a:rPr lang="en-GB" dirty="0" smtClean="0"/>
              <a:t>To see what spatial situations correspond to each time cluster, we use a dynamic link between the calendar display and an animated map. By clicking on the calendar display, we select representatives of the clusters. The map is updated to show the spatial situation for the selected time.</a:t>
            </a:r>
            <a:endParaRPr lang="en-GB" dirty="0"/>
          </a:p>
        </p:txBody>
      </p:sp>
    </p:spTree>
    <p:extLst>
      <p:ext uri="{BB962C8B-B14F-4D97-AF65-F5344CB8AC3E}">
        <p14:creationId xmlns:p14="http://schemas.microsoft.com/office/powerpoint/2010/main" val="209074425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4" name="TextBox 3"/>
          <p:cNvSpPr txBox="1"/>
          <p:nvPr/>
        </p:nvSpPr>
        <p:spPr>
          <a:xfrm>
            <a:off x="4617828" y="6350647"/>
            <a:ext cx="3764172" cy="369332"/>
          </a:xfrm>
          <a:prstGeom prst="rect">
            <a:avLst/>
          </a:prstGeom>
          <a:noFill/>
        </p:spPr>
        <p:txBody>
          <a:bodyPr wrap="none" rtlCol="0">
            <a:spAutoFit/>
          </a:bodyPr>
          <a:lstStyle/>
          <a:p>
            <a:r>
              <a:rPr lang="en-GB" dirty="0" smtClean="0"/>
              <a:t>Outlier: extremely warm weather</a:t>
            </a:r>
            <a:endParaRPr lang="en-GB" dirty="0"/>
          </a:p>
        </p:txBody>
      </p:sp>
      <p:cxnSp>
        <p:nvCxnSpPr>
          <p:cNvPr id="6" name="Straight Arrow Connector 5"/>
          <p:cNvCxnSpPr/>
          <p:nvPr/>
        </p:nvCxnSpPr>
        <p:spPr>
          <a:xfrm flipV="1">
            <a:off x="5458408" y="4021494"/>
            <a:ext cx="1782147" cy="2329153"/>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5413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88</a:t>
            </a:fld>
            <a:endParaRPr lang="en-US"/>
          </a:p>
        </p:txBody>
      </p:sp>
      <p:pic>
        <p:nvPicPr>
          <p:cNvPr id="3" name="Picture 2"/>
          <p:cNvPicPr>
            <a:picLocks noChangeAspect="1"/>
          </p:cNvPicPr>
          <p:nvPr/>
        </p:nvPicPr>
        <p:blipFill>
          <a:blip r:embed="rId2"/>
          <a:stretch>
            <a:fillRect/>
          </a:stretch>
        </p:blipFill>
        <p:spPr>
          <a:xfrm>
            <a:off x="334002" y="682754"/>
            <a:ext cx="2049435" cy="3883141"/>
          </a:xfrm>
          <a:prstGeom prst="rect">
            <a:avLst/>
          </a:prstGeom>
        </p:spPr>
      </p:pic>
      <p:pic>
        <p:nvPicPr>
          <p:cNvPr id="4" name="Picture 3"/>
          <p:cNvPicPr>
            <a:picLocks noChangeAspect="1"/>
          </p:cNvPicPr>
          <p:nvPr/>
        </p:nvPicPr>
        <p:blipFill>
          <a:blip r:embed="rId3"/>
          <a:stretch>
            <a:fillRect/>
          </a:stretch>
        </p:blipFill>
        <p:spPr>
          <a:xfrm>
            <a:off x="2438160" y="682753"/>
            <a:ext cx="2049435" cy="3883141"/>
          </a:xfrm>
          <a:prstGeom prst="rect">
            <a:avLst/>
          </a:prstGeom>
        </p:spPr>
      </p:pic>
      <p:pic>
        <p:nvPicPr>
          <p:cNvPr id="5" name="Picture 4"/>
          <p:cNvPicPr>
            <a:picLocks noChangeAspect="1"/>
          </p:cNvPicPr>
          <p:nvPr/>
        </p:nvPicPr>
        <p:blipFill>
          <a:blip r:embed="rId4"/>
          <a:stretch>
            <a:fillRect/>
          </a:stretch>
        </p:blipFill>
        <p:spPr>
          <a:xfrm>
            <a:off x="4542318" y="682753"/>
            <a:ext cx="2049435" cy="3883141"/>
          </a:xfrm>
          <a:prstGeom prst="rect">
            <a:avLst/>
          </a:prstGeom>
        </p:spPr>
      </p:pic>
      <p:pic>
        <p:nvPicPr>
          <p:cNvPr id="6" name="Picture 5"/>
          <p:cNvPicPr>
            <a:picLocks noChangeAspect="1"/>
          </p:cNvPicPr>
          <p:nvPr/>
        </p:nvPicPr>
        <p:blipFill>
          <a:blip r:embed="rId5"/>
          <a:stretch>
            <a:fillRect/>
          </a:stretch>
        </p:blipFill>
        <p:spPr>
          <a:xfrm>
            <a:off x="6646477" y="682753"/>
            <a:ext cx="2049435" cy="3883141"/>
          </a:xfrm>
          <a:prstGeom prst="rect">
            <a:avLst/>
          </a:prstGeom>
        </p:spPr>
      </p:pic>
      <p:sp>
        <p:nvSpPr>
          <p:cNvPr id="7" name="TextBox 6"/>
          <p:cNvSpPr txBox="1"/>
          <p:nvPr/>
        </p:nvSpPr>
        <p:spPr>
          <a:xfrm>
            <a:off x="1064407" y="313421"/>
            <a:ext cx="588623" cy="369332"/>
          </a:xfrm>
          <a:prstGeom prst="rect">
            <a:avLst/>
          </a:prstGeom>
          <a:noFill/>
        </p:spPr>
        <p:txBody>
          <a:bodyPr wrap="none" rtlCol="0">
            <a:spAutoFit/>
          </a:bodyPr>
          <a:lstStyle/>
          <a:p>
            <a:r>
              <a:rPr lang="en-GB" dirty="0" smtClean="0"/>
              <a:t>k=4</a:t>
            </a:r>
            <a:endParaRPr lang="en-GB" dirty="0"/>
          </a:p>
        </p:txBody>
      </p:sp>
      <p:sp>
        <p:nvSpPr>
          <p:cNvPr id="8" name="TextBox 7"/>
          <p:cNvSpPr txBox="1"/>
          <p:nvPr/>
        </p:nvSpPr>
        <p:spPr>
          <a:xfrm>
            <a:off x="3168566" y="313421"/>
            <a:ext cx="588623" cy="369332"/>
          </a:xfrm>
          <a:prstGeom prst="rect">
            <a:avLst/>
          </a:prstGeom>
          <a:noFill/>
        </p:spPr>
        <p:txBody>
          <a:bodyPr wrap="none" rtlCol="0">
            <a:spAutoFit/>
          </a:bodyPr>
          <a:lstStyle/>
          <a:p>
            <a:r>
              <a:rPr lang="en-GB" dirty="0" smtClean="0"/>
              <a:t>k=5</a:t>
            </a:r>
            <a:endParaRPr lang="en-GB" dirty="0"/>
          </a:p>
        </p:txBody>
      </p:sp>
      <p:sp>
        <p:nvSpPr>
          <p:cNvPr id="9" name="TextBox 8"/>
          <p:cNvSpPr txBox="1"/>
          <p:nvPr/>
        </p:nvSpPr>
        <p:spPr>
          <a:xfrm>
            <a:off x="5270482" y="313421"/>
            <a:ext cx="588623" cy="369332"/>
          </a:xfrm>
          <a:prstGeom prst="rect">
            <a:avLst/>
          </a:prstGeom>
          <a:noFill/>
        </p:spPr>
        <p:txBody>
          <a:bodyPr wrap="none" rtlCol="0">
            <a:spAutoFit/>
          </a:bodyPr>
          <a:lstStyle/>
          <a:p>
            <a:r>
              <a:rPr lang="en-GB" dirty="0" smtClean="0"/>
              <a:t>k=6</a:t>
            </a:r>
            <a:endParaRPr lang="en-GB" dirty="0"/>
          </a:p>
        </p:txBody>
      </p:sp>
      <p:sp>
        <p:nvSpPr>
          <p:cNvPr id="10" name="TextBox 9"/>
          <p:cNvSpPr txBox="1"/>
          <p:nvPr/>
        </p:nvSpPr>
        <p:spPr>
          <a:xfrm>
            <a:off x="7376882" y="313421"/>
            <a:ext cx="588623" cy="369332"/>
          </a:xfrm>
          <a:prstGeom prst="rect">
            <a:avLst/>
          </a:prstGeom>
          <a:noFill/>
        </p:spPr>
        <p:txBody>
          <a:bodyPr wrap="none" rtlCol="0">
            <a:spAutoFit/>
          </a:bodyPr>
          <a:lstStyle/>
          <a:p>
            <a:r>
              <a:rPr lang="en-GB" dirty="0" smtClean="0"/>
              <a:t>k=7</a:t>
            </a:r>
            <a:endParaRPr lang="en-GB" dirty="0"/>
          </a:p>
        </p:txBody>
      </p:sp>
      <p:sp>
        <p:nvSpPr>
          <p:cNvPr id="11" name="TextBox 10"/>
          <p:cNvSpPr txBox="1"/>
          <p:nvPr/>
        </p:nvSpPr>
        <p:spPr>
          <a:xfrm>
            <a:off x="334003" y="4750560"/>
            <a:ext cx="8484534" cy="1831271"/>
          </a:xfrm>
          <a:prstGeom prst="rect">
            <a:avLst/>
          </a:prstGeom>
          <a:noFill/>
        </p:spPr>
        <p:txBody>
          <a:bodyPr wrap="square" rtlCol="0">
            <a:spAutoFit/>
          </a:bodyPr>
          <a:lstStyle/>
          <a:p>
            <a:r>
              <a:rPr lang="en-GB" dirty="0" smtClean="0"/>
              <a:t>The pattern of the temporal variation expectably adheres to the seasonal cycle, with some variations from year to year. </a:t>
            </a:r>
          </a:p>
          <a:p>
            <a:r>
              <a:rPr lang="en-GB" dirty="0" smtClean="0"/>
              <a:t>The spatial situations differ mostly quantitatively (higher or lower values) rather than in terms of the spatial arrangement of the values.</a:t>
            </a:r>
          </a:p>
          <a:p>
            <a:pPr>
              <a:spcBef>
                <a:spcPts val="600"/>
              </a:spcBef>
            </a:pPr>
            <a:r>
              <a:rPr lang="en-GB" dirty="0" smtClean="0"/>
              <a:t>To see whether the spatial patterns change, we transform the absolute values of the temperatures into differences from the country’s mean.</a:t>
            </a:r>
            <a:endParaRPr lang="en-GB" dirty="0"/>
          </a:p>
        </p:txBody>
      </p:sp>
    </p:spTree>
    <p:extLst>
      <p:ext uri="{BB962C8B-B14F-4D97-AF65-F5344CB8AC3E}">
        <p14:creationId xmlns:p14="http://schemas.microsoft.com/office/powerpoint/2010/main" val="31569700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89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4" name="TextBox 3"/>
          <p:cNvSpPr txBox="1"/>
          <p:nvPr/>
        </p:nvSpPr>
        <p:spPr>
          <a:xfrm>
            <a:off x="2924257" y="6350647"/>
            <a:ext cx="2680862" cy="369332"/>
          </a:xfrm>
          <a:prstGeom prst="rect">
            <a:avLst/>
          </a:prstGeom>
          <a:noFill/>
        </p:spPr>
        <p:txBody>
          <a:bodyPr wrap="none" rtlCol="0">
            <a:spAutoFit/>
          </a:bodyPr>
          <a:lstStyle/>
          <a:p>
            <a:r>
              <a:rPr lang="en-GB" dirty="0" smtClean="0"/>
              <a:t>Outlier (Zugspitze) hidden</a:t>
            </a:r>
            <a:endParaRPr lang="en-GB" dirty="0"/>
          </a:p>
        </p:txBody>
      </p:sp>
      <p:cxnSp>
        <p:nvCxnSpPr>
          <p:cNvPr id="6" name="Straight Arrow Connector 5"/>
          <p:cNvCxnSpPr>
            <a:stCxn id="4" idx="0"/>
            <a:endCxn id="7" idx="4"/>
          </p:cNvCxnSpPr>
          <p:nvPr/>
        </p:nvCxnSpPr>
        <p:spPr>
          <a:xfrm flipV="1">
            <a:off x="4264688" y="6133908"/>
            <a:ext cx="7878" cy="216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121239" y="5892085"/>
            <a:ext cx="302654" cy="241823"/>
          </a:xfrm>
          <a:prstGeom prst="ellipse">
            <a:avLst/>
          </a:prstGeom>
          <a:solidFill>
            <a:schemeClr val="bg1">
              <a:lumMod val="50000"/>
              <a:alpha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8823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117155"/>
            <a:ext cx="8462075" cy="426037"/>
          </a:xfrm>
        </p:spPr>
        <p:txBody>
          <a:bodyPr>
            <a:normAutofit fontScale="90000"/>
          </a:bodyPr>
          <a:lstStyle/>
          <a:p>
            <a:pPr algn="ctr"/>
            <a:r>
              <a:rPr lang="en-GB" dirty="0" smtClean="0"/>
              <a:t>An example of spatial time series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9</a:t>
            </a:fld>
            <a:endParaRPr lang="en-GB" noProof="0" dirty="0"/>
          </a:p>
        </p:txBody>
      </p:sp>
      <p:pic>
        <p:nvPicPr>
          <p:cNvPr id="4" name="Picture 2"/>
          <p:cNvPicPr>
            <a:picLocks noChangeAspect="1" noChangeArrowheads="1"/>
          </p:cNvPicPr>
          <p:nvPr/>
        </p:nvPicPr>
        <p:blipFill>
          <a:blip r:embed="rId2" cstate="print"/>
          <a:srcRect/>
          <a:stretch>
            <a:fillRect/>
          </a:stretch>
        </p:blipFill>
        <p:spPr bwMode="auto">
          <a:xfrm>
            <a:off x="395536" y="1196752"/>
            <a:ext cx="8327620" cy="1706666"/>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95536" y="3140968"/>
            <a:ext cx="8342858" cy="1531429"/>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395536" y="4941168"/>
            <a:ext cx="8320001" cy="1805714"/>
          </a:xfrm>
          <a:prstGeom prst="rect">
            <a:avLst/>
          </a:prstGeom>
          <a:noFill/>
          <a:ln w="9525">
            <a:noFill/>
            <a:miter lim="800000"/>
            <a:headEnd/>
            <a:tailEnd/>
          </a:ln>
        </p:spPr>
      </p:pic>
      <p:sp>
        <p:nvSpPr>
          <p:cNvPr id="7" name="Rectangle 6"/>
          <p:cNvSpPr/>
          <p:nvPr/>
        </p:nvSpPr>
        <p:spPr>
          <a:xfrm>
            <a:off x="395536" y="2708920"/>
            <a:ext cx="439544" cy="461665"/>
          </a:xfrm>
          <a:prstGeom prst="rect">
            <a:avLst/>
          </a:prstGeom>
        </p:spPr>
        <p:txBody>
          <a:bodyPr wrap="none">
            <a:spAutoFit/>
          </a:bodyPr>
          <a:lstStyle/>
          <a:p>
            <a:r>
              <a:rPr lang="en-GB" sz="2400" b="1" dirty="0" smtClean="0"/>
              <a:t>...</a:t>
            </a:r>
            <a:endParaRPr lang="en-GB" sz="2400" b="1" dirty="0"/>
          </a:p>
        </p:txBody>
      </p:sp>
      <p:sp>
        <p:nvSpPr>
          <p:cNvPr id="8" name="Rectangle 7"/>
          <p:cNvSpPr/>
          <p:nvPr/>
        </p:nvSpPr>
        <p:spPr>
          <a:xfrm>
            <a:off x="388040" y="4509120"/>
            <a:ext cx="439544" cy="461665"/>
          </a:xfrm>
          <a:prstGeom prst="rect">
            <a:avLst/>
          </a:prstGeom>
        </p:spPr>
        <p:txBody>
          <a:bodyPr wrap="none">
            <a:spAutoFit/>
          </a:bodyPr>
          <a:lstStyle/>
          <a:p>
            <a:r>
              <a:rPr lang="en-GB" sz="2400" b="1" dirty="0" smtClean="0"/>
              <a:t>...</a:t>
            </a:r>
            <a:endParaRPr lang="en-GB" sz="2400" b="1" dirty="0"/>
          </a:p>
        </p:txBody>
      </p:sp>
      <p:sp>
        <p:nvSpPr>
          <p:cNvPr id="9" name="Rectangle 8"/>
          <p:cNvSpPr/>
          <p:nvPr/>
        </p:nvSpPr>
        <p:spPr>
          <a:xfrm>
            <a:off x="219617" y="476672"/>
            <a:ext cx="1699504" cy="338554"/>
          </a:xfrm>
          <a:prstGeom prst="rect">
            <a:avLst/>
          </a:prstGeom>
        </p:spPr>
        <p:txBody>
          <a:bodyPr wrap="none">
            <a:spAutoFit/>
          </a:bodyPr>
          <a:lstStyle/>
          <a:p>
            <a:r>
              <a:rPr lang="en-GB" sz="1600" u="sng" dirty="0" smtClean="0">
                <a:solidFill>
                  <a:schemeClr val="accent1">
                    <a:lumMod val="50000"/>
                  </a:schemeClr>
                </a:solidFill>
              </a:rPr>
              <a:t>Referrer 1: time</a:t>
            </a:r>
            <a:endParaRPr lang="en-GB" sz="1600" u="sng" dirty="0">
              <a:solidFill>
                <a:schemeClr val="accent1">
                  <a:lumMod val="50000"/>
                </a:schemeClr>
              </a:solidFill>
            </a:endParaRPr>
          </a:p>
        </p:txBody>
      </p:sp>
      <p:cxnSp>
        <p:nvCxnSpPr>
          <p:cNvPr id="10" name="Straight Arrow Connector 9"/>
          <p:cNvCxnSpPr/>
          <p:nvPr/>
        </p:nvCxnSpPr>
        <p:spPr bwMode="auto">
          <a:xfrm>
            <a:off x="539552" y="764704"/>
            <a:ext cx="1" cy="432048"/>
          </a:xfrm>
          <a:prstGeom prst="straightConnector1">
            <a:avLst/>
          </a:prstGeom>
          <a:noFill/>
          <a:ln w="9525" cap="flat" cmpd="sng" algn="ctr">
            <a:solidFill>
              <a:schemeClr val="accent1">
                <a:lumMod val="50000"/>
              </a:schemeClr>
            </a:solidFill>
            <a:prstDash val="solid"/>
            <a:round/>
            <a:headEnd type="none" w="med" len="med"/>
            <a:tailEnd type="arrow"/>
          </a:ln>
          <a:effectLst/>
        </p:spPr>
      </p:cxnSp>
      <p:sp>
        <p:nvSpPr>
          <p:cNvPr id="11" name="Rectangle 10"/>
          <p:cNvSpPr/>
          <p:nvPr/>
        </p:nvSpPr>
        <p:spPr>
          <a:xfrm>
            <a:off x="731875" y="682098"/>
            <a:ext cx="1760418" cy="338554"/>
          </a:xfrm>
          <a:prstGeom prst="rect">
            <a:avLst/>
          </a:prstGeom>
        </p:spPr>
        <p:txBody>
          <a:bodyPr wrap="none">
            <a:spAutoFit/>
          </a:bodyPr>
          <a:lstStyle/>
          <a:p>
            <a:r>
              <a:rPr lang="en-GB" sz="1600" u="sng" dirty="0" smtClean="0">
                <a:solidFill>
                  <a:schemeClr val="accent1">
                    <a:lumMod val="50000"/>
                  </a:schemeClr>
                </a:solidFill>
              </a:rPr>
              <a:t>Referrer 2: place</a:t>
            </a:r>
            <a:endParaRPr lang="en-GB" sz="1600" u="sng" dirty="0">
              <a:solidFill>
                <a:schemeClr val="accent1">
                  <a:lumMod val="50000"/>
                </a:schemeClr>
              </a:solidFill>
            </a:endParaRPr>
          </a:p>
        </p:txBody>
      </p:sp>
      <p:sp>
        <p:nvSpPr>
          <p:cNvPr id="12" name="Right Brace 11"/>
          <p:cNvSpPr/>
          <p:nvPr/>
        </p:nvSpPr>
        <p:spPr bwMode="auto">
          <a:xfrm rot="16200000">
            <a:off x="1007604" y="656692"/>
            <a:ext cx="216024" cy="864096"/>
          </a:xfrm>
          <a:prstGeom prst="rightBrace">
            <a:avLst/>
          </a:prstGeom>
          <a:noFill/>
          <a:ln w="9525"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800" b="0" i="0" u="none" strike="noStrike" cap="none" normalizeH="0" baseline="0" smtClean="0">
              <a:ln>
                <a:noFill/>
              </a:ln>
              <a:solidFill>
                <a:schemeClr val="tx1"/>
              </a:solidFill>
              <a:effectLst/>
              <a:latin typeface="Frutiger LT Com 55 Roman" pitchFamily="34" charset="0"/>
            </a:endParaRPr>
          </a:p>
        </p:txBody>
      </p:sp>
      <p:sp>
        <p:nvSpPr>
          <p:cNvPr id="13" name="Right Brace 12"/>
          <p:cNvSpPr/>
          <p:nvPr/>
        </p:nvSpPr>
        <p:spPr bwMode="auto">
          <a:xfrm rot="16200000">
            <a:off x="5040052" y="-2511660"/>
            <a:ext cx="216024" cy="7200800"/>
          </a:xfrm>
          <a:prstGeom prst="rightBrace">
            <a:avLst/>
          </a:prstGeom>
          <a:noFill/>
          <a:ln w="9525" cap="flat" cmpd="sng" algn="ctr">
            <a:solidFill>
              <a:srgbClr val="0000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800" b="0" i="0" u="none" strike="noStrike" cap="none" normalizeH="0" baseline="0" smtClean="0">
              <a:ln>
                <a:noFill/>
              </a:ln>
              <a:solidFill>
                <a:schemeClr val="tx1"/>
              </a:solidFill>
              <a:effectLst/>
              <a:latin typeface="Frutiger LT Com 55 Roman" pitchFamily="34" charset="0"/>
            </a:endParaRPr>
          </a:p>
        </p:txBody>
      </p:sp>
      <p:sp>
        <p:nvSpPr>
          <p:cNvPr id="14" name="Rectangle 13"/>
          <p:cNvSpPr/>
          <p:nvPr/>
        </p:nvSpPr>
        <p:spPr>
          <a:xfrm>
            <a:off x="4608114" y="668633"/>
            <a:ext cx="1164101" cy="338554"/>
          </a:xfrm>
          <a:prstGeom prst="rect">
            <a:avLst/>
          </a:prstGeom>
        </p:spPr>
        <p:txBody>
          <a:bodyPr wrap="none">
            <a:spAutoFit/>
          </a:bodyPr>
          <a:lstStyle/>
          <a:p>
            <a:pPr algn="ctr"/>
            <a:r>
              <a:rPr lang="en-GB" sz="1600" u="sng" dirty="0" smtClean="0">
                <a:solidFill>
                  <a:srgbClr val="0000FF"/>
                </a:solidFill>
              </a:rPr>
              <a:t>Attributes</a:t>
            </a:r>
            <a:endParaRPr lang="en-GB" sz="1600" u="sng" dirty="0">
              <a:solidFill>
                <a:srgbClr val="0000FF"/>
              </a:solidFill>
            </a:endParaRPr>
          </a:p>
        </p:txBody>
      </p:sp>
    </p:spTree>
    <p:extLst>
      <p:ext uri="{BB962C8B-B14F-4D97-AF65-F5344CB8AC3E}">
        <p14:creationId xmlns:p14="http://schemas.microsoft.com/office/powerpoint/2010/main" val="9532683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46363" y="232846"/>
            <a:ext cx="2512621" cy="3540511"/>
          </a:xfrm>
          <a:prstGeom prst="rect">
            <a:avLst/>
          </a:prstGeom>
        </p:spPr>
      </p:pic>
      <p:sp>
        <p:nvSpPr>
          <p:cNvPr id="2" name="Slide Number Placeholder 1"/>
          <p:cNvSpPr>
            <a:spLocks noGrp="1"/>
          </p:cNvSpPr>
          <p:nvPr>
            <p:ph type="sldNum" sz="quarter" idx="12"/>
          </p:nvPr>
        </p:nvSpPr>
        <p:spPr/>
        <p:txBody>
          <a:bodyPr/>
          <a:lstStyle/>
          <a:p>
            <a:fld id="{FB8AE29E-CEF7-4D01-9252-1A41198295E8}" type="slidenum">
              <a:rPr lang="en-US" smtClean="0"/>
              <a:pPr/>
              <a:t>90</a:t>
            </a:fld>
            <a:endParaRPr lang="en-US"/>
          </a:p>
        </p:txBody>
      </p:sp>
      <p:pic>
        <p:nvPicPr>
          <p:cNvPr id="3" name="Picture 2"/>
          <p:cNvPicPr>
            <a:picLocks noChangeAspect="1"/>
          </p:cNvPicPr>
          <p:nvPr/>
        </p:nvPicPr>
        <p:blipFill>
          <a:blip r:embed="rId3"/>
          <a:stretch>
            <a:fillRect/>
          </a:stretch>
        </p:blipFill>
        <p:spPr>
          <a:xfrm>
            <a:off x="179833" y="179548"/>
            <a:ext cx="2505007" cy="3593809"/>
          </a:xfrm>
          <a:prstGeom prst="rect">
            <a:avLst/>
          </a:prstGeom>
        </p:spPr>
      </p:pic>
      <p:pic>
        <p:nvPicPr>
          <p:cNvPr id="4" name="Picture 3"/>
          <p:cNvPicPr>
            <a:picLocks noChangeAspect="1"/>
          </p:cNvPicPr>
          <p:nvPr/>
        </p:nvPicPr>
        <p:blipFill>
          <a:blip r:embed="rId4"/>
          <a:stretch>
            <a:fillRect/>
          </a:stretch>
        </p:blipFill>
        <p:spPr>
          <a:xfrm>
            <a:off x="2324831" y="2962242"/>
            <a:ext cx="2497393" cy="3570967"/>
          </a:xfrm>
          <a:prstGeom prst="rect">
            <a:avLst/>
          </a:prstGeom>
        </p:spPr>
      </p:pic>
      <p:pic>
        <p:nvPicPr>
          <p:cNvPr id="6" name="Picture 5"/>
          <p:cNvPicPr>
            <a:picLocks noChangeAspect="1"/>
          </p:cNvPicPr>
          <p:nvPr/>
        </p:nvPicPr>
        <p:blipFill>
          <a:blip r:embed="rId5"/>
          <a:stretch>
            <a:fillRect/>
          </a:stretch>
        </p:blipFill>
        <p:spPr>
          <a:xfrm>
            <a:off x="6483747" y="2260347"/>
            <a:ext cx="2482165" cy="3563353"/>
          </a:xfrm>
          <a:prstGeom prst="rect">
            <a:avLst/>
          </a:prstGeom>
        </p:spPr>
      </p:pic>
      <p:pic>
        <p:nvPicPr>
          <p:cNvPr id="7" name="Picture 6"/>
          <p:cNvPicPr>
            <a:picLocks noChangeAspect="1"/>
          </p:cNvPicPr>
          <p:nvPr/>
        </p:nvPicPr>
        <p:blipFill>
          <a:blip r:embed="rId6"/>
          <a:stretch>
            <a:fillRect/>
          </a:stretch>
        </p:blipFill>
        <p:spPr>
          <a:xfrm>
            <a:off x="179833" y="3969838"/>
            <a:ext cx="1469502" cy="2741041"/>
          </a:xfrm>
          <a:prstGeom prst="rect">
            <a:avLst/>
          </a:prstGeom>
        </p:spPr>
      </p:pic>
      <p:pic>
        <p:nvPicPr>
          <p:cNvPr id="8" name="Picture 7"/>
          <p:cNvPicPr>
            <a:picLocks noChangeAspect="1"/>
          </p:cNvPicPr>
          <p:nvPr/>
        </p:nvPicPr>
        <p:blipFill>
          <a:blip r:embed="rId7"/>
          <a:stretch>
            <a:fillRect/>
          </a:stretch>
        </p:blipFill>
        <p:spPr>
          <a:xfrm>
            <a:off x="262374" y="232846"/>
            <a:ext cx="203040" cy="164970"/>
          </a:xfrm>
          <a:prstGeom prst="rect">
            <a:avLst/>
          </a:prstGeom>
        </p:spPr>
      </p:pic>
      <p:pic>
        <p:nvPicPr>
          <p:cNvPr id="9" name="Picture 8"/>
          <p:cNvPicPr>
            <a:picLocks noChangeAspect="1"/>
          </p:cNvPicPr>
          <p:nvPr/>
        </p:nvPicPr>
        <p:blipFill>
          <a:blip r:embed="rId8"/>
          <a:stretch>
            <a:fillRect/>
          </a:stretch>
        </p:blipFill>
        <p:spPr>
          <a:xfrm>
            <a:off x="2407451" y="3047562"/>
            <a:ext cx="203040" cy="203040"/>
          </a:xfrm>
          <a:prstGeom prst="rect">
            <a:avLst/>
          </a:prstGeom>
        </p:spPr>
      </p:pic>
      <p:pic>
        <p:nvPicPr>
          <p:cNvPr id="10" name="Picture 9"/>
          <p:cNvPicPr>
            <a:picLocks noChangeAspect="1"/>
          </p:cNvPicPr>
          <p:nvPr/>
        </p:nvPicPr>
        <p:blipFill>
          <a:blip r:embed="rId9"/>
          <a:stretch>
            <a:fillRect/>
          </a:stretch>
        </p:blipFill>
        <p:spPr>
          <a:xfrm>
            <a:off x="4433157" y="296296"/>
            <a:ext cx="203040" cy="203040"/>
          </a:xfrm>
          <a:prstGeom prst="rect">
            <a:avLst/>
          </a:prstGeom>
        </p:spPr>
      </p:pic>
      <p:pic>
        <p:nvPicPr>
          <p:cNvPr id="11" name="Picture 10"/>
          <p:cNvPicPr>
            <a:picLocks noChangeAspect="1"/>
          </p:cNvPicPr>
          <p:nvPr/>
        </p:nvPicPr>
        <p:blipFill>
          <a:blip r:embed="rId10"/>
          <a:stretch>
            <a:fillRect/>
          </a:stretch>
        </p:blipFill>
        <p:spPr>
          <a:xfrm>
            <a:off x="6545406" y="2338435"/>
            <a:ext cx="215730" cy="203040"/>
          </a:xfrm>
          <a:prstGeom prst="rect">
            <a:avLst/>
          </a:prstGeom>
        </p:spPr>
      </p:pic>
      <p:sp>
        <p:nvSpPr>
          <p:cNvPr id="12" name="TextBox 11"/>
          <p:cNvSpPr txBox="1"/>
          <p:nvPr/>
        </p:nvSpPr>
        <p:spPr>
          <a:xfrm>
            <a:off x="5085184" y="5901788"/>
            <a:ext cx="3733352" cy="646331"/>
          </a:xfrm>
          <a:prstGeom prst="rect">
            <a:avLst/>
          </a:prstGeom>
          <a:noFill/>
        </p:spPr>
        <p:txBody>
          <a:bodyPr wrap="square" rtlCol="0">
            <a:spAutoFit/>
          </a:bodyPr>
          <a:lstStyle/>
          <a:p>
            <a:r>
              <a:rPr lang="en-GB" dirty="0" smtClean="0"/>
              <a:t>Now we see differences in the spatial distributions.</a:t>
            </a:r>
            <a:endParaRPr lang="en-GB" dirty="0"/>
          </a:p>
        </p:txBody>
      </p:sp>
    </p:spTree>
    <p:extLst>
      <p:ext uri="{BB962C8B-B14F-4D97-AF65-F5344CB8AC3E}">
        <p14:creationId xmlns:p14="http://schemas.microsoft.com/office/powerpoint/2010/main" val="18500850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91</a:t>
            </a:fld>
            <a:endParaRPr lang="en-US"/>
          </a:p>
        </p:txBody>
      </p:sp>
      <p:pic>
        <p:nvPicPr>
          <p:cNvPr id="7" name="Picture 6"/>
          <p:cNvPicPr>
            <a:picLocks noChangeAspect="1"/>
          </p:cNvPicPr>
          <p:nvPr/>
        </p:nvPicPr>
        <p:blipFill>
          <a:blip r:embed="rId2"/>
          <a:stretch>
            <a:fillRect/>
          </a:stretch>
        </p:blipFill>
        <p:spPr>
          <a:xfrm rot="16200000">
            <a:off x="7290944" y="-417986"/>
            <a:ext cx="1224585" cy="2284201"/>
          </a:xfrm>
          <a:prstGeom prst="rect">
            <a:avLst/>
          </a:prstGeom>
        </p:spPr>
      </p:pic>
      <p:grpSp>
        <p:nvGrpSpPr>
          <p:cNvPr id="18" name="Group 17"/>
          <p:cNvGrpSpPr/>
          <p:nvPr/>
        </p:nvGrpSpPr>
        <p:grpSpPr>
          <a:xfrm>
            <a:off x="286471" y="1419512"/>
            <a:ext cx="2087506" cy="2994841"/>
            <a:chOff x="433523" y="3480317"/>
            <a:chExt cx="2087506" cy="2994841"/>
          </a:xfrm>
        </p:grpSpPr>
        <p:pic>
          <p:nvPicPr>
            <p:cNvPr id="3" name="Picture 2"/>
            <p:cNvPicPr>
              <a:picLocks noChangeAspect="1"/>
            </p:cNvPicPr>
            <p:nvPr/>
          </p:nvPicPr>
          <p:blipFill>
            <a:blip r:embed="rId3"/>
            <a:stretch>
              <a:fillRect/>
            </a:stretch>
          </p:blipFill>
          <p:spPr>
            <a:xfrm>
              <a:off x="433523" y="3480317"/>
              <a:ext cx="2087506" cy="2994841"/>
            </a:xfrm>
            <a:prstGeom prst="rect">
              <a:avLst/>
            </a:prstGeom>
          </p:spPr>
        </p:pic>
        <p:pic>
          <p:nvPicPr>
            <p:cNvPr id="8" name="Picture 7"/>
            <p:cNvPicPr>
              <a:picLocks noChangeAspect="1"/>
            </p:cNvPicPr>
            <p:nvPr/>
          </p:nvPicPr>
          <p:blipFill>
            <a:blip r:embed="rId4"/>
            <a:stretch>
              <a:fillRect/>
            </a:stretch>
          </p:blipFill>
          <p:spPr>
            <a:xfrm>
              <a:off x="527645" y="3556458"/>
              <a:ext cx="203040" cy="203040"/>
            </a:xfrm>
            <a:prstGeom prst="rect">
              <a:avLst/>
            </a:prstGeom>
          </p:spPr>
        </p:pic>
      </p:grpSp>
      <p:grpSp>
        <p:nvGrpSpPr>
          <p:cNvPr id="16" name="Group 15"/>
          <p:cNvGrpSpPr/>
          <p:nvPr/>
        </p:nvGrpSpPr>
        <p:grpSpPr>
          <a:xfrm>
            <a:off x="2446144" y="1419512"/>
            <a:ext cx="2081161" cy="2975806"/>
            <a:chOff x="2144528" y="3493008"/>
            <a:chExt cx="2081161" cy="2975806"/>
          </a:xfrm>
        </p:grpSpPr>
        <p:pic>
          <p:nvPicPr>
            <p:cNvPr id="4" name="Picture 3"/>
            <p:cNvPicPr>
              <a:picLocks noChangeAspect="1"/>
            </p:cNvPicPr>
            <p:nvPr/>
          </p:nvPicPr>
          <p:blipFill>
            <a:blip r:embed="rId5"/>
            <a:stretch>
              <a:fillRect/>
            </a:stretch>
          </p:blipFill>
          <p:spPr>
            <a:xfrm>
              <a:off x="2144528" y="3493008"/>
              <a:ext cx="2081161" cy="2975806"/>
            </a:xfrm>
            <a:prstGeom prst="rect">
              <a:avLst/>
            </a:prstGeom>
          </p:spPr>
        </p:pic>
        <p:pic>
          <p:nvPicPr>
            <p:cNvPr id="9" name="Picture 8"/>
            <p:cNvPicPr>
              <a:picLocks noChangeAspect="1"/>
            </p:cNvPicPr>
            <p:nvPr/>
          </p:nvPicPr>
          <p:blipFill>
            <a:blip r:embed="rId6"/>
            <a:stretch>
              <a:fillRect/>
            </a:stretch>
          </p:blipFill>
          <p:spPr>
            <a:xfrm>
              <a:off x="2210607" y="3569985"/>
              <a:ext cx="203040" cy="203040"/>
            </a:xfrm>
            <a:prstGeom prst="rect">
              <a:avLst/>
            </a:prstGeom>
          </p:spPr>
        </p:pic>
      </p:grpSp>
      <p:grpSp>
        <p:nvGrpSpPr>
          <p:cNvPr id="14" name="Group 13"/>
          <p:cNvGrpSpPr/>
          <p:nvPr/>
        </p:nvGrpSpPr>
        <p:grpSpPr>
          <a:xfrm>
            <a:off x="4589550" y="1419512"/>
            <a:ext cx="2093851" cy="2950426"/>
            <a:chOff x="4446487" y="3493008"/>
            <a:chExt cx="2093851" cy="2950426"/>
          </a:xfrm>
        </p:grpSpPr>
        <p:pic>
          <p:nvPicPr>
            <p:cNvPr id="5" name="Picture 4"/>
            <p:cNvPicPr>
              <a:picLocks noChangeAspect="1"/>
            </p:cNvPicPr>
            <p:nvPr/>
          </p:nvPicPr>
          <p:blipFill>
            <a:blip r:embed="rId7"/>
            <a:stretch>
              <a:fillRect/>
            </a:stretch>
          </p:blipFill>
          <p:spPr>
            <a:xfrm>
              <a:off x="4446487" y="3493008"/>
              <a:ext cx="2093851" cy="2950426"/>
            </a:xfrm>
            <a:prstGeom prst="rect">
              <a:avLst/>
            </a:prstGeom>
          </p:spPr>
        </p:pic>
        <p:pic>
          <p:nvPicPr>
            <p:cNvPr id="10" name="Picture 9"/>
            <p:cNvPicPr>
              <a:picLocks noChangeAspect="1"/>
            </p:cNvPicPr>
            <p:nvPr/>
          </p:nvPicPr>
          <p:blipFill>
            <a:blip r:embed="rId8"/>
            <a:stretch>
              <a:fillRect/>
            </a:stretch>
          </p:blipFill>
          <p:spPr>
            <a:xfrm>
              <a:off x="4533281" y="3556458"/>
              <a:ext cx="203040" cy="203040"/>
            </a:xfrm>
            <a:prstGeom prst="rect">
              <a:avLst/>
            </a:prstGeom>
          </p:spPr>
        </p:pic>
      </p:grpSp>
      <p:grpSp>
        <p:nvGrpSpPr>
          <p:cNvPr id="15" name="Group 14"/>
          <p:cNvGrpSpPr/>
          <p:nvPr/>
        </p:nvGrpSpPr>
        <p:grpSpPr>
          <a:xfrm>
            <a:off x="6750065" y="1419512"/>
            <a:ext cx="2068471" cy="2969461"/>
            <a:chOff x="6736343" y="3493008"/>
            <a:chExt cx="2068471" cy="2969461"/>
          </a:xfrm>
        </p:grpSpPr>
        <p:pic>
          <p:nvPicPr>
            <p:cNvPr id="6" name="Picture 5"/>
            <p:cNvPicPr>
              <a:picLocks noChangeAspect="1"/>
            </p:cNvPicPr>
            <p:nvPr/>
          </p:nvPicPr>
          <p:blipFill>
            <a:blip r:embed="rId9"/>
            <a:stretch>
              <a:fillRect/>
            </a:stretch>
          </p:blipFill>
          <p:spPr>
            <a:xfrm>
              <a:off x="6736343" y="3493008"/>
              <a:ext cx="2068471" cy="2969461"/>
            </a:xfrm>
            <a:prstGeom prst="rect">
              <a:avLst/>
            </a:prstGeom>
          </p:spPr>
        </p:pic>
        <p:pic>
          <p:nvPicPr>
            <p:cNvPr id="11" name="Picture 10"/>
            <p:cNvPicPr>
              <a:picLocks noChangeAspect="1"/>
            </p:cNvPicPr>
            <p:nvPr/>
          </p:nvPicPr>
          <p:blipFill>
            <a:blip r:embed="rId10"/>
            <a:stretch>
              <a:fillRect/>
            </a:stretch>
          </p:blipFill>
          <p:spPr>
            <a:xfrm>
              <a:off x="6798002" y="3571096"/>
              <a:ext cx="215730" cy="203040"/>
            </a:xfrm>
            <a:prstGeom prst="rect">
              <a:avLst/>
            </a:prstGeom>
          </p:spPr>
        </p:pic>
      </p:grpSp>
      <p:sp>
        <p:nvSpPr>
          <p:cNvPr id="13" name="Title 12"/>
          <p:cNvSpPr>
            <a:spLocks noGrp="1"/>
          </p:cNvSpPr>
          <p:nvPr>
            <p:ph type="title"/>
          </p:nvPr>
        </p:nvSpPr>
        <p:spPr/>
        <p:txBody>
          <a:bodyPr anchor="t" anchorCtr="0"/>
          <a:lstStyle/>
          <a:p>
            <a:r>
              <a:rPr lang="en-GB" dirty="0" smtClean="0"/>
              <a:t>A summary of our findings (1)</a:t>
            </a:r>
            <a:endParaRPr lang="en-GB" dirty="0"/>
          </a:p>
        </p:txBody>
      </p:sp>
      <p:pic>
        <p:nvPicPr>
          <p:cNvPr id="48" name="Picture 47"/>
          <p:cNvPicPr>
            <a:picLocks noChangeAspect="1"/>
          </p:cNvPicPr>
          <p:nvPr/>
        </p:nvPicPr>
        <p:blipFill>
          <a:blip r:embed="rId11"/>
          <a:stretch>
            <a:fillRect/>
          </a:stretch>
        </p:blipFill>
        <p:spPr>
          <a:xfrm>
            <a:off x="3749958" y="4495834"/>
            <a:ext cx="1675080" cy="2274048"/>
          </a:xfrm>
          <a:prstGeom prst="rect">
            <a:avLst/>
          </a:prstGeom>
          <a:effectLst>
            <a:outerShdw blurRad="50800" dist="38100" dir="2700000" algn="tl" rotWithShape="0">
              <a:prstClr val="black">
                <a:alpha val="40000"/>
              </a:prstClr>
            </a:outerShdw>
          </a:effectLst>
        </p:spPr>
      </p:pic>
      <p:grpSp>
        <p:nvGrpSpPr>
          <p:cNvPr id="57" name="Group 56"/>
          <p:cNvGrpSpPr/>
          <p:nvPr/>
        </p:nvGrpSpPr>
        <p:grpSpPr>
          <a:xfrm>
            <a:off x="681205" y="2665927"/>
            <a:ext cx="1364390" cy="1708602"/>
            <a:chOff x="681205" y="2665927"/>
            <a:chExt cx="1364390" cy="1708602"/>
          </a:xfrm>
        </p:grpSpPr>
        <p:sp>
          <p:nvSpPr>
            <p:cNvPr id="20" name="Oval 19"/>
            <p:cNvSpPr/>
            <p:nvPr/>
          </p:nvSpPr>
          <p:spPr>
            <a:xfrm>
              <a:off x="1268569" y="266592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789905" y="2843533"/>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1779995" y="313060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1820215" y="357174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1552455" y="4054699"/>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81205" y="399773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1101140" y="3098411"/>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p:cNvSpPr/>
            <p:nvPr/>
          </p:nvSpPr>
          <p:spPr>
            <a:xfrm>
              <a:off x="1331366" y="4136270"/>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p:cNvGrpSpPr/>
          <p:nvPr/>
        </p:nvGrpSpPr>
        <p:grpSpPr>
          <a:xfrm>
            <a:off x="2837607" y="2661336"/>
            <a:ext cx="1364390" cy="1708602"/>
            <a:chOff x="681205" y="2665927"/>
            <a:chExt cx="1364390" cy="1708602"/>
          </a:xfrm>
        </p:grpSpPr>
        <p:sp>
          <p:nvSpPr>
            <p:cNvPr id="59" name="Oval 58"/>
            <p:cNvSpPr/>
            <p:nvPr/>
          </p:nvSpPr>
          <p:spPr>
            <a:xfrm>
              <a:off x="1268569" y="266592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789905" y="2843533"/>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1779995" y="313060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1820215" y="357174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1552455" y="4054699"/>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681205" y="399773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1101140" y="3098411"/>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1331366" y="4136270"/>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p:cNvGrpSpPr/>
          <p:nvPr/>
        </p:nvGrpSpPr>
        <p:grpSpPr>
          <a:xfrm>
            <a:off x="5000767" y="2661336"/>
            <a:ext cx="1364390" cy="1708602"/>
            <a:chOff x="681205" y="2665927"/>
            <a:chExt cx="1364390" cy="1708602"/>
          </a:xfrm>
        </p:grpSpPr>
        <p:sp>
          <p:nvSpPr>
            <p:cNvPr id="68" name="Oval 67"/>
            <p:cNvSpPr/>
            <p:nvPr/>
          </p:nvSpPr>
          <p:spPr>
            <a:xfrm>
              <a:off x="1268569" y="266592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789905" y="2843533"/>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1779995" y="313060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1820215" y="357174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1552455" y="4054699"/>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681205" y="399773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1101140" y="3098411"/>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1331366" y="4136270"/>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p:cNvGrpSpPr/>
          <p:nvPr/>
        </p:nvGrpSpPr>
        <p:grpSpPr>
          <a:xfrm>
            <a:off x="7156193" y="2661336"/>
            <a:ext cx="1364390" cy="1708602"/>
            <a:chOff x="681205" y="2665927"/>
            <a:chExt cx="1364390" cy="1708602"/>
          </a:xfrm>
        </p:grpSpPr>
        <p:sp>
          <p:nvSpPr>
            <p:cNvPr id="77" name="Oval 76"/>
            <p:cNvSpPr/>
            <p:nvPr/>
          </p:nvSpPr>
          <p:spPr>
            <a:xfrm>
              <a:off x="1268569" y="266592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789905" y="2843533"/>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a:off x="1779995" y="3130607"/>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a:off x="1820215" y="357174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1552455" y="4054699"/>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681205" y="3997732"/>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1101140" y="3098411"/>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1331366" y="4136270"/>
              <a:ext cx="225380" cy="238259"/>
            </a:xfrm>
            <a:prstGeom prst="ellipse">
              <a:avLst/>
            </a:prstGeom>
            <a:noFill/>
            <a:ln>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TextBox 84"/>
          <p:cNvSpPr txBox="1"/>
          <p:nvPr/>
        </p:nvSpPr>
        <p:spPr>
          <a:xfrm>
            <a:off x="228790" y="4608578"/>
            <a:ext cx="3168238" cy="646331"/>
          </a:xfrm>
          <a:prstGeom prst="rect">
            <a:avLst/>
          </a:prstGeom>
          <a:noFill/>
        </p:spPr>
        <p:txBody>
          <a:bodyPr wrap="square" rtlCol="0">
            <a:spAutoFit/>
          </a:bodyPr>
          <a:lstStyle/>
          <a:p>
            <a:r>
              <a:rPr lang="en-GB" dirty="0" smtClean="0"/>
              <a:t>These places are always colder than the rest of the country.</a:t>
            </a:r>
            <a:endParaRPr lang="en-GB" dirty="0"/>
          </a:p>
        </p:txBody>
      </p:sp>
      <p:sp>
        <p:nvSpPr>
          <p:cNvPr id="86" name="TextBox 85"/>
          <p:cNvSpPr txBox="1"/>
          <p:nvPr/>
        </p:nvSpPr>
        <p:spPr>
          <a:xfrm>
            <a:off x="5533392" y="5295714"/>
            <a:ext cx="3168238" cy="923330"/>
          </a:xfrm>
          <a:prstGeom prst="rect">
            <a:avLst/>
          </a:prstGeom>
          <a:noFill/>
        </p:spPr>
        <p:txBody>
          <a:bodyPr wrap="square" rtlCol="0">
            <a:spAutoFit/>
          </a:bodyPr>
          <a:lstStyle/>
          <a:p>
            <a:r>
              <a:rPr lang="en-GB" dirty="0" smtClean="0"/>
              <a:t>They have been earlier put in the same cluster based on the local time series.</a:t>
            </a:r>
            <a:endParaRPr lang="en-GB" dirty="0"/>
          </a:p>
        </p:txBody>
      </p:sp>
    </p:spTree>
    <p:extLst>
      <p:ext uri="{BB962C8B-B14F-4D97-AF65-F5344CB8AC3E}">
        <p14:creationId xmlns:p14="http://schemas.microsoft.com/office/powerpoint/2010/main" val="8437893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B8AE29E-CEF7-4D01-9252-1A41198295E8}" type="slidenum">
              <a:rPr lang="en-US" smtClean="0"/>
              <a:pPr/>
              <a:t>92</a:t>
            </a:fld>
            <a:endParaRPr lang="en-US"/>
          </a:p>
        </p:txBody>
      </p:sp>
      <p:pic>
        <p:nvPicPr>
          <p:cNvPr id="7" name="Picture 6"/>
          <p:cNvPicPr>
            <a:picLocks noChangeAspect="1"/>
          </p:cNvPicPr>
          <p:nvPr/>
        </p:nvPicPr>
        <p:blipFill>
          <a:blip r:embed="rId2"/>
          <a:stretch>
            <a:fillRect/>
          </a:stretch>
        </p:blipFill>
        <p:spPr>
          <a:xfrm rot="16200000">
            <a:off x="7290944" y="-417986"/>
            <a:ext cx="1224585" cy="2284201"/>
          </a:xfrm>
          <a:prstGeom prst="rect">
            <a:avLst/>
          </a:prstGeom>
        </p:spPr>
      </p:pic>
      <p:grpSp>
        <p:nvGrpSpPr>
          <p:cNvPr id="18" name="Group 17"/>
          <p:cNvGrpSpPr/>
          <p:nvPr/>
        </p:nvGrpSpPr>
        <p:grpSpPr>
          <a:xfrm>
            <a:off x="356461" y="1978107"/>
            <a:ext cx="2087506" cy="2994841"/>
            <a:chOff x="433523" y="3480317"/>
            <a:chExt cx="2087506" cy="2994841"/>
          </a:xfrm>
        </p:grpSpPr>
        <p:pic>
          <p:nvPicPr>
            <p:cNvPr id="3" name="Picture 2"/>
            <p:cNvPicPr>
              <a:picLocks noChangeAspect="1"/>
            </p:cNvPicPr>
            <p:nvPr/>
          </p:nvPicPr>
          <p:blipFill>
            <a:blip r:embed="rId3"/>
            <a:stretch>
              <a:fillRect/>
            </a:stretch>
          </p:blipFill>
          <p:spPr>
            <a:xfrm>
              <a:off x="433523" y="3480317"/>
              <a:ext cx="2087506" cy="2994841"/>
            </a:xfrm>
            <a:prstGeom prst="rect">
              <a:avLst/>
            </a:prstGeom>
          </p:spPr>
        </p:pic>
        <p:pic>
          <p:nvPicPr>
            <p:cNvPr id="8" name="Picture 7"/>
            <p:cNvPicPr>
              <a:picLocks noChangeAspect="1"/>
            </p:cNvPicPr>
            <p:nvPr/>
          </p:nvPicPr>
          <p:blipFill>
            <a:blip r:embed="rId4"/>
            <a:stretch>
              <a:fillRect/>
            </a:stretch>
          </p:blipFill>
          <p:spPr>
            <a:xfrm>
              <a:off x="527645" y="3556458"/>
              <a:ext cx="203040" cy="203040"/>
            </a:xfrm>
            <a:prstGeom prst="rect">
              <a:avLst/>
            </a:prstGeom>
          </p:spPr>
        </p:pic>
      </p:grpSp>
      <p:grpSp>
        <p:nvGrpSpPr>
          <p:cNvPr id="16" name="Group 15"/>
          <p:cNvGrpSpPr/>
          <p:nvPr/>
        </p:nvGrpSpPr>
        <p:grpSpPr>
          <a:xfrm>
            <a:off x="2516134" y="1978107"/>
            <a:ext cx="2081161" cy="2975806"/>
            <a:chOff x="2144528" y="3493008"/>
            <a:chExt cx="2081161" cy="2975806"/>
          </a:xfrm>
        </p:grpSpPr>
        <p:pic>
          <p:nvPicPr>
            <p:cNvPr id="4" name="Picture 3"/>
            <p:cNvPicPr>
              <a:picLocks noChangeAspect="1"/>
            </p:cNvPicPr>
            <p:nvPr/>
          </p:nvPicPr>
          <p:blipFill>
            <a:blip r:embed="rId5"/>
            <a:stretch>
              <a:fillRect/>
            </a:stretch>
          </p:blipFill>
          <p:spPr>
            <a:xfrm>
              <a:off x="2144528" y="3493008"/>
              <a:ext cx="2081161" cy="2975806"/>
            </a:xfrm>
            <a:prstGeom prst="rect">
              <a:avLst/>
            </a:prstGeom>
          </p:spPr>
        </p:pic>
        <p:pic>
          <p:nvPicPr>
            <p:cNvPr id="9" name="Picture 8"/>
            <p:cNvPicPr>
              <a:picLocks noChangeAspect="1"/>
            </p:cNvPicPr>
            <p:nvPr/>
          </p:nvPicPr>
          <p:blipFill>
            <a:blip r:embed="rId6"/>
            <a:stretch>
              <a:fillRect/>
            </a:stretch>
          </p:blipFill>
          <p:spPr>
            <a:xfrm>
              <a:off x="2210607" y="3569985"/>
              <a:ext cx="203040" cy="203040"/>
            </a:xfrm>
            <a:prstGeom prst="rect">
              <a:avLst/>
            </a:prstGeom>
          </p:spPr>
        </p:pic>
      </p:grpSp>
      <p:grpSp>
        <p:nvGrpSpPr>
          <p:cNvPr id="14" name="Group 13"/>
          <p:cNvGrpSpPr/>
          <p:nvPr/>
        </p:nvGrpSpPr>
        <p:grpSpPr>
          <a:xfrm>
            <a:off x="4657488" y="1987624"/>
            <a:ext cx="2093851" cy="2950426"/>
            <a:chOff x="4446487" y="3493008"/>
            <a:chExt cx="2093851" cy="2950426"/>
          </a:xfrm>
        </p:grpSpPr>
        <p:pic>
          <p:nvPicPr>
            <p:cNvPr id="5" name="Picture 4"/>
            <p:cNvPicPr>
              <a:picLocks noChangeAspect="1"/>
            </p:cNvPicPr>
            <p:nvPr/>
          </p:nvPicPr>
          <p:blipFill>
            <a:blip r:embed="rId7"/>
            <a:stretch>
              <a:fillRect/>
            </a:stretch>
          </p:blipFill>
          <p:spPr>
            <a:xfrm>
              <a:off x="4446487" y="3493008"/>
              <a:ext cx="2093851" cy="2950426"/>
            </a:xfrm>
            <a:prstGeom prst="rect">
              <a:avLst/>
            </a:prstGeom>
          </p:spPr>
        </p:pic>
        <p:pic>
          <p:nvPicPr>
            <p:cNvPr id="10" name="Picture 9"/>
            <p:cNvPicPr>
              <a:picLocks noChangeAspect="1"/>
            </p:cNvPicPr>
            <p:nvPr/>
          </p:nvPicPr>
          <p:blipFill>
            <a:blip r:embed="rId8"/>
            <a:stretch>
              <a:fillRect/>
            </a:stretch>
          </p:blipFill>
          <p:spPr>
            <a:xfrm>
              <a:off x="4533281" y="3556458"/>
              <a:ext cx="203040" cy="203040"/>
            </a:xfrm>
            <a:prstGeom prst="rect">
              <a:avLst/>
            </a:prstGeom>
          </p:spPr>
        </p:pic>
      </p:grpSp>
      <p:grpSp>
        <p:nvGrpSpPr>
          <p:cNvPr id="15" name="Group 14"/>
          <p:cNvGrpSpPr/>
          <p:nvPr/>
        </p:nvGrpSpPr>
        <p:grpSpPr>
          <a:xfrm>
            <a:off x="6820055" y="1978107"/>
            <a:ext cx="2068471" cy="2969461"/>
            <a:chOff x="6736343" y="3493008"/>
            <a:chExt cx="2068471" cy="2969461"/>
          </a:xfrm>
        </p:grpSpPr>
        <p:pic>
          <p:nvPicPr>
            <p:cNvPr id="6" name="Picture 5"/>
            <p:cNvPicPr>
              <a:picLocks noChangeAspect="1"/>
            </p:cNvPicPr>
            <p:nvPr/>
          </p:nvPicPr>
          <p:blipFill>
            <a:blip r:embed="rId9"/>
            <a:stretch>
              <a:fillRect/>
            </a:stretch>
          </p:blipFill>
          <p:spPr>
            <a:xfrm>
              <a:off x="6736343" y="3493008"/>
              <a:ext cx="2068471" cy="2969461"/>
            </a:xfrm>
            <a:prstGeom prst="rect">
              <a:avLst/>
            </a:prstGeom>
          </p:spPr>
        </p:pic>
        <p:pic>
          <p:nvPicPr>
            <p:cNvPr id="11" name="Picture 10"/>
            <p:cNvPicPr>
              <a:picLocks noChangeAspect="1"/>
            </p:cNvPicPr>
            <p:nvPr/>
          </p:nvPicPr>
          <p:blipFill>
            <a:blip r:embed="rId10"/>
            <a:stretch>
              <a:fillRect/>
            </a:stretch>
          </p:blipFill>
          <p:spPr>
            <a:xfrm>
              <a:off x="6798002" y="3571096"/>
              <a:ext cx="215730" cy="203040"/>
            </a:xfrm>
            <a:prstGeom prst="rect">
              <a:avLst/>
            </a:prstGeom>
          </p:spPr>
        </p:pic>
      </p:grpSp>
      <p:sp>
        <p:nvSpPr>
          <p:cNvPr id="13" name="Title 12"/>
          <p:cNvSpPr>
            <a:spLocks noGrp="1"/>
          </p:cNvSpPr>
          <p:nvPr>
            <p:ph type="title"/>
          </p:nvPr>
        </p:nvSpPr>
        <p:spPr/>
        <p:txBody>
          <a:bodyPr anchor="t" anchorCtr="0"/>
          <a:lstStyle/>
          <a:p>
            <a:r>
              <a:rPr lang="en-GB" dirty="0" smtClean="0"/>
              <a:t>A summary of our findings (2)</a:t>
            </a:r>
            <a:endParaRPr lang="en-GB" dirty="0"/>
          </a:p>
        </p:txBody>
      </p:sp>
      <p:sp>
        <p:nvSpPr>
          <p:cNvPr id="19" name="TextBox 18"/>
          <p:cNvSpPr txBox="1"/>
          <p:nvPr/>
        </p:nvSpPr>
        <p:spPr>
          <a:xfrm>
            <a:off x="356461" y="4996263"/>
            <a:ext cx="2087506" cy="830997"/>
          </a:xfrm>
          <a:prstGeom prst="rect">
            <a:avLst/>
          </a:prstGeom>
          <a:noFill/>
        </p:spPr>
        <p:txBody>
          <a:bodyPr wrap="square" rtlCol="0">
            <a:spAutoFit/>
          </a:bodyPr>
          <a:lstStyle/>
          <a:p>
            <a:r>
              <a:rPr lang="en-GB" sz="1600" dirty="0" smtClean="0"/>
              <a:t>Usual for winters 1991-1992, 1999-2001, 2003-2008</a:t>
            </a:r>
            <a:endParaRPr lang="en-GB" sz="1600" dirty="0"/>
          </a:p>
        </p:txBody>
      </p:sp>
      <p:sp>
        <p:nvSpPr>
          <p:cNvPr id="20" name="TextBox 19"/>
          <p:cNvSpPr txBox="1"/>
          <p:nvPr/>
        </p:nvSpPr>
        <p:spPr>
          <a:xfrm>
            <a:off x="2509789" y="4972948"/>
            <a:ext cx="2087506" cy="830997"/>
          </a:xfrm>
          <a:prstGeom prst="rect">
            <a:avLst/>
          </a:prstGeom>
          <a:noFill/>
        </p:spPr>
        <p:txBody>
          <a:bodyPr wrap="square" rtlCol="0">
            <a:spAutoFit/>
          </a:bodyPr>
          <a:lstStyle/>
          <a:p>
            <a:r>
              <a:rPr lang="en-GB" sz="1600" dirty="0" smtClean="0"/>
              <a:t>Winter, early spring, late autumn of some years (irregular)</a:t>
            </a:r>
            <a:endParaRPr lang="en-GB" sz="1600" dirty="0"/>
          </a:p>
        </p:txBody>
      </p:sp>
      <p:sp>
        <p:nvSpPr>
          <p:cNvPr id="21" name="TextBox 20"/>
          <p:cNvSpPr txBox="1"/>
          <p:nvPr/>
        </p:nvSpPr>
        <p:spPr>
          <a:xfrm>
            <a:off x="4657488" y="4996263"/>
            <a:ext cx="2087506" cy="584775"/>
          </a:xfrm>
          <a:prstGeom prst="rect">
            <a:avLst/>
          </a:prstGeom>
          <a:noFill/>
        </p:spPr>
        <p:txBody>
          <a:bodyPr wrap="square" rtlCol="0">
            <a:spAutoFit/>
          </a:bodyPr>
          <a:lstStyle/>
          <a:p>
            <a:r>
              <a:rPr lang="en-GB" sz="1600" dirty="0" smtClean="0"/>
              <a:t>Usual for late spring and early autumn</a:t>
            </a:r>
            <a:endParaRPr lang="en-GB" sz="1600" dirty="0"/>
          </a:p>
        </p:txBody>
      </p:sp>
      <p:sp>
        <p:nvSpPr>
          <p:cNvPr id="22" name="TextBox 21"/>
          <p:cNvSpPr txBox="1"/>
          <p:nvPr/>
        </p:nvSpPr>
        <p:spPr>
          <a:xfrm>
            <a:off x="6801020" y="4972830"/>
            <a:ext cx="2087506" cy="830997"/>
          </a:xfrm>
          <a:prstGeom prst="rect">
            <a:avLst/>
          </a:prstGeom>
          <a:noFill/>
        </p:spPr>
        <p:txBody>
          <a:bodyPr wrap="square" rtlCol="0">
            <a:spAutoFit/>
          </a:bodyPr>
          <a:lstStyle/>
          <a:p>
            <a:r>
              <a:rPr lang="en-GB" sz="1600" dirty="0" smtClean="0"/>
              <a:t>Usual for summer, can also be in late spring and early autumn</a:t>
            </a:r>
            <a:endParaRPr lang="en-GB" sz="1600" dirty="0"/>
          </a:p>
        </p:txBody>
      </p:sp>
      <p:sp>
        <p:nvSpPr>
          <p:cNvPr id="12" name="Freeform 11"/>
          <p:cNvSpPr/>
          <p:nvPr/>
        </p:nvSpPr>
        <p:spPr>
          <a:xfrm>
            <a:off x="349389" y="2380956"/>
            <a:ext cx="2083873" cy="2343238"/>
          </a:xfrm>
          <a:custGeom>
            <a:avLst/>
            <a:gdLst>
              <a:gd name="connsiteX0" fmla="*/ 2073498 w 2073498"/>
              <a:gd name="connsiteY0" fmla="*/ 0 h 2221755"/>
              <a:gd name="connsiteX1" fmla="*/ 1764405 w 2073498"/>
              <a:gd name="connsiteY1" fmla="*/ 115909 h 2221755"/>
              <a:gd name="connsiteX2" fmla="*/ 1114022 w 2073498"/>
              <a:gd name="connsiteY2" fmla="*/ 180304 h 2221755"/>
              <a:gd name="connsiteX3" fmla="*/ 978794 w 2073498"/>
              <a:gd name="connsiteY3" fmla="*/ 585988 h 2221755"/>
              <a:gd name="connsiteX4" fmla="*/ 920839 w 2073498"/>
              <a:gd name="connsiteY4" fmla="*/ 869324 h 2221755"/>
              <a:gd name="connsiteX5" fmla="*/ 766293 w 2073498"/>
              <a:gd name="connsiteY5" fmla="*/ 1339402 h 2221755"/>
              <a:gd name="connsiteX6" fmla="*/ 766293 w 2073498"/>
              <a:gd name="connsiteY6" fmla="*/ 1687132 h 2221755"/>
              <a:gd name="connsiteX7" fmla="*/ 579549 w 2073498"/>
              <a:gd name="connsiteY7" fmla="*/ 2060619 h 2221755"/>
              <a:gd name="connsiteX8" fmla="*/ 341290 w 2073498"/>
              <a:gd name="connsiteY8" fmla="*/ 2195847 h 2221755"/>
              <a:gd name="connsiteX9" fmla="*/ 0 w 2073498"/>
              <a:gd name="connsiteY9" fmla="*/ 2221605 h 2221755"/>
              <a:gd name="connsiteX0" fmla="*/ 2117948 w 2117948"/>
              <a:gd name="connsiteY0" fmla="*/ 0 h 2437506"/>
              <a:gd name="connsiteX1" fmla="*/ 1808855 w 2117948"/>
              <a:gd name="connsiteY1" fmla="*/ 115909 h 2437506"/>
              <a:gd name="connsiteX2" fmla="*/ 1158472 w 2117948"/>
              <a:gd name="connsiteY2" fmla="*/ 180304 h 2437506"/>
              <a:gd name="connsiteX3" fmla="*/ 1023244 w 2117948"/>
              <a:gd name="connsiteY3" fmla="*/ 585988 h 2437506"/>
              <a:gd name="connsiteX4" fmla="*/ 965289 w 2117948"/>
              <a:gd name="connsiteY4" fmla="*/ 869324 h 2437506"/>
              <a:gd name="connsiteX5" fmla="*/ 810743 w 2117948"/>
              <a:gd name="connsiteY5" fmla="*/ 1339402 h 2437506"/>
              <a:gd name="connsiteX6" fmla="*/ 810743 w 2117948"/>
              <a:gd name="connsiteY6" fmla="*/ 1687132 h 2437506"/>
              <a:gd name="connsiteX7" fmla="*/ 623999 w 2117948"/>
              <a:gd name="connsiteY7" fmla="*/ 2060619 h 2437506"/>
              <a:gd name="connsiteX8" fmla="*/ 385740 w 2117948"/>
              <a:gd name="connsiteY8" fmla="*/ 2195847 h 2437506"/>
              <a:gd name="connsiteX9" fmla="*/ 0 w 2117948"/>
              <a:gd name="connsiteY9" fmla="*/ 2437505 h 2437506"/>
              <a:gd name="connsiteX0" fmla="*/ 2117948 w 2117948"/>
              <a:gd name="connsiteY0" fmla="*/ 0 h 2437506"/>
              <a:gd name="connsiteX1" fmla="*/ 1808855 w 2117948"/>
              <a:gd name="connsiteY1" fmla="*/ 115909 h 2437506"/>
              <a:gd name="connsiteX2" fmla="*/ 1158472 w 2117948"/>
              <a:gd name="connsiteY2" fmla="*/ 180304 h 2437506"/>
              <a:gd name="connsiteX3" fmla="*/ 1023244 w 2117948"/>
              <a:gd name="connsiteY3" fmla="*/ 585988 h 2437506"/>
              <a:gd name="connsiteX4" fmla="*/ 965289 w 2117948"/>
              <a:gd name="connsiteY4" fmla="*/ 869324 h 2437506"/>
              <a:gd name="connsiteX5" fmla="*/ 810743 w 2117948"/>
              <a:gd name="connsiteY5" fmla="*/ 1339402 h 2437506"/>
              <a:gd name="connsiteX6" fmla="*/ 810743 w 2117948"/>
              <a:gd name="connsiteY6" fmla="*/ 1687132 h 2437506"/>
              <a:gd name="connsiteX7" fmla="*/ 623999 w 2117948"/>
              <a:gd name="connsiteY7" fmla="*/ 2060619 h 2437506"/>
              <a:gd name="connsiteX8" fmla="*/ 404790 w 2117948"/>
              <a:gd name="connsiteY8" fmla="*/ 2240297 h 2437506"/>
              <a:gd name="connsiteX9" fmla="*/ 0 w 2117948"/>
              <a:gd name="connsiteY9" fmla="*/ 2437505 h 2437506"/>
              <a:gd name="connsiteX0" fmla="*/ 2117948 w 2117948"/>
              <a:gd name="connsiteY0" fmla="*/ 0 h 2437506"/>
              <a:gd name="connsiteX1" fmla="*/ 1808855 w 2117948"/>
              <a:gd name="connsiteY1" fmla="*/ 115909 h 2437506"/>
              <a:gd name="connsiteX2" fmla="*/ 1158472 w 2117948"/>
              <a:gd name="connsiteY2" fmla="*/ 180304 h 2437506"/>
              <a:gd name="connsiteX3" fmla="*/ 1023244 w 2117948"/>
              <a:gd name="connsiteY3" fmla="*/ 585988 h 2437506"/>
              <a:gd name="connsiteX4" fmla="*/ 965289 w 2117948"/>
              <a:gd name="connsiteY4" fmla="*/ 869324 h 2437506"/>
              <a:gd name="connsiteX5" fmla="*/ 810743 w 2117948"/>
              <a:gd name="connsiteY5" fmla="*/ 1339402 h 2437506"/>
              <a:gd name="connsiteX6" fmla="*/ 810743 w 2117948"/>
              <a:gd name="connsiteY6" fmla="*/ 1687132 h 2437506"/>
              <a:gd name="connsiteX7" fmla="*/ 623999 w 2117948"/>
              <a:gd name="connsiteY7" fmla="*/ 2060619 h 2437506"/>
              <a:gd name="connsiteX8" fmla="*/ 404790 w 2117948"/>
              <a:gd name="connsiteY8" fmla="*/ 2240297 h 2437506"/>
              <a:gd name="connsiteX9" fmla="*/ 0 w 2117948"/>
              <a:gd name="connsiteY9" fmla="*/ 2437505 h 2437506"/>
              <a:gd name="connsiteX0" fmla="*/ 2117948 w 2117948"/>
              <a:gd name="connsiteY0" fmla="*/ 0 h 2437506"/>
              <a:gd name="connsiteX1" fmla="*/ 1808855 w 2117948"/>
              <a:gd name="connsiteY1" fmla="*/ 115909 h 2437506"/>
              <a:gd name="connsiteX2" fmla="*/ 1158472 w 2117948"/>
              <a:gd name="connsiteY2" fmla="*/ 180304 h 2437506"/>
              <a:gd name="connsiteX3" fmla="*/ 1023244 w 2117948"/>
              <a:gd name="connsiteY3" fmla="*/ 585988 h 2437506"/>
              <a:gd name="connsiteX4" fmla="*/ 965289 w 2117948"/>
              <a:gd name="connsiteY4" fmla="*/ 869324 h 2437506"/>
              <a:gd name="connsiteX5" fmla="*/ 810743 w 2117948"/>
              <a:gd name="connsiteY5" fmla="*/ 1339402 h 2437506"/>
              <a:gd name="connsiteX6" fmla="*/ 810743 w 2117948"/>
              <a:gd name="connsiteY6" fmla="*/ 1687132 h 2437506"/>
              <a:gd name="connsiteX7" fmla="*/ 623999 w 2117948"/>
              <a:gd name="connsiteY7" fmla="*/ 2060619 h 2437506"/>
              <a:gd name="connsiteX8" fmla="*/ 404790 w 2117948"/>
              <a:gd name="connsiteY8" fmla="*/ 2240297 h 2437506"/>
              <a:gd name="connsiteX9" fmla="*/ 0 w 2117948"/>
              <a:gd name="connsiteY9" fmla="*/ 2437505 h 2437506"/>
              <a:gd name="connsiteX0" fmla="*/ 2123737 w 2123737"/>
              <a:gd name="connsiteY0" fmla="*/ 0 h 2437505"/>
              <a:gd name="connsiteX1" fmla="*/ 1814644 w 2123737"/>
              <a:gd name="connsiteY1" fmla="*/ 115909 h 2437505"/>
              <a:gd name="connsiteX2" fmla="*/ 1164261 w 2123737"/>
              <a:gd name="connsiteY2" fmla="*/ 180304 h 2437505"/>
              <a:gd name="connsiteX3" fmla="*/ 1029033 w 2123737"/>
              <a:gd name="connsiteY3" fmla="*/ 585988 h 2437505"/>
              <a:gd name="connsiteX4" fmla="*/ 971078 w 2123737"/>
              <a:gd name="connsiteY4" fmla="*/ 869324 h 2437505"/>
              <a:gd name="connsiteX5" fmla="*/ 816532 w 2123737"/>
              <a:gd name="connsiteY5" fmla="*/ 1339402 h 2437505"/>
              <a:gd name="connsiteX6" fmla="*/ 816532 w 2123737"/>
              <a:gd name="connsiteY6" fmla="*/ 1687132 h 2437505"/>
              <a:gd name="connsiteX7" fmla="*/ 629788 w 2123737"/>
              <a:gd name="connsiteY7" fmla="*/ 2060619 h 2437505"/>
              <a:gd name="connsiteX8" fmla="*/ 410579 w 2123737"/>
              <a:gd name="connsiteY8" fmla="*/ 2240297 h 2437505"/>
              <a:gd name="connsiteX9" fmla="*/ 39864 w 2123737"/>
              <a:gd name="connsiteY9" fmla="*/ 2343238 h 2437505"/>
              <a:gd name="connsiteX10" fmla="*/ 5789 w 2123737"/>
              <a:gd name="connsiteY10" fmla="*/ 2437505 h 2437505"/>
              <a:gd name="connsiteX0" fmla="*/ 2083873 w 2083873"/>
              <a:gd name="connsiteY0" fmla="*/ 0 h 2343238"/>
              <a:gd name="connsiteX1" fmla="*/ 1774780 w 2083873"/>
              <a:gd name="connsiteY1" fmla="*/ 115909 h 2343238"/>
              <a:gd name="connsiteX2" fmla="*/ 1124397 w 2083873"/>
              <a:gd name="connsiteY2" fmla="*/ 180304 h 2343238"/>
              <a:gd name="connsiteX3" fmla="*/ 989169 w 2083873"/>
              <a:gd name="connsiteY3" fmla="*/ 585988 h 2343238"/>
              <a:gd name="connsiteX4" fmla="*/ 931214 w 2083873"/>
              <a:gd name="connsiteY4" fmla="*/ 869324 h 2343238"/>
              <a:gd name="connsiteX5" fmla="*/ 776668 w 2083873"/>
              <a:gd name="connsiteY5" fmla="*/ 1339402 h 2343238"/>
              <a:gd name="connsiteX6" fmla="*/ 776668 w 2083873"/>
              <a:gd name="connsiteY6" fmla="*/ 1687132 h 2343238"/>
              <a:gd name="connsiteX7" fmla="*/ 589924 w 2083873"/>
              <a:gd name="connsiteY7" fmla="*/ 2060619 h 2343238"/>
              <a:gd name="connsiteX8" fmla="*/ 370715 w 2083873"/>
              <a:gd name="connsiteY8" fmla="*/ 2240297 h 2343238"/>
              <a:gd name="connsiteX9" fmla="*/ 0 w 2083873"/>
              <a:gd name="connsiteY9" fmla="*/ 2343238 h 234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3873" h="2343238">
                <a:moveTo>
                  <a:pt x="2083873" y="0"/>
                </a:moveTo>
                <a:cubicBezTo>
                  <a:pt x="2009283" y="42929"/>
                  <a:pt x="1934693" y="85858"/>
                  <a:pt x="1774780" y="115909"/>
                </a:cubicBezTo>
                <a:cubicBezTo>
                  <a:pt x="1614867" y="145960"/>
                  <a:pt x="1255332" y="101958"/>
                  <a:pt x="1124397" y="180304"/>
                </a:cubicBezTo>
                <a:cubicBezTo>
                  <a:pt x="993462" y="258651"/>
                  <a:pt x="1021366" y="471151"/>
                  <a:pt x="989169" y="585988"/>
                </a:cubicBezTo>
                <a:cubicBezTo>
                  <a:pt x="956972" y="700825"/>
                  <a:pt x="966631" y="743755"/>
                  <a:pt x="931214" y="869324"/>
                </a:cubicBezTo>
                <a:cubicBezTo>
                  <a:pt x="895797" y="994893"/>
                  <a:pt x="802426" y="1203101"/>
                  <a:pt x="776668" y="1339402"/>
                </a:cubicBezTo>
                <a:cubicBezTo>
                  <a:pt x="750910" y="1475703"/>
                  <a:pt x="807792" y="1566929"/>
                  <a:pt x="776668" y="1687132"/>
                </a:cubicBezTo>
                <a:cubicBezTo>
                  <a:pt x="745544" y="1807335"/>
                  <a:pt x="657583" y="1968425"/>
                  <a:pt x="589924" y="2060619"/>
                </a:cubicBezTo>
                <a:cubicBezTo>
                  <a:pt x="522265" y="2152813"/>
                  <a:pt x="469036" y="2193194"/>
                  <a:pt x="370715" y="2240297"/>
                </a:cubicBezTo>
                <a:cubicBezTo>
                  <a:pt x="272394" y="2287400"/>
                  <a:pt x="67465" y="2310370"/>
                  <a:pt x="0" y="23432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p:cNvSpPr/>
          <p:nvPr/>
        </p:nvSpPr>
        <p:spPr>
          <a:xfrm>
            <a:off x="1840835" y="2902406"/>
            <a:ext cx="334949" cy="258720"/>
          </a:xfrm>
          <a:custGeom>
            <a:avLst/>
            <a:gdLst>
              <a:gd name="connsiteX0" fmla="*/ 0 w 470084"/>
              <a:gd name="connsiteY0" fmla="*/ 167763 h 291833"/>
              <a:gd name="connsiteX1" fmla="*/ 244699 w 470084"/>
              <a:gd name="connsiteY1" fmla="*/ 338 h 291833"/>
              <a:gd name="connsiteX2" fmla="*/ 470079 w 470084"/>
              <a:gd name="connsiteY2" fmla="*/ 129126 h 291833"/>
              <a:gd name="connsiteX3" fmla="*/ 238259 w 470084"/>
              <a:gd name="connsiteY3" fmla="*/ 290112 h 291833"/>
              <a:gd name="connsiteX4" fmla="*/ 38637 w 470084"/>
              <a:gd name="connsiteY4" fmla="*/ 199960 h 291833"/>
              <a:gd name="connsiteX0" fmla="*/ 0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0" fmla="*/ 0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5" fmla="*/ 0 w 470084"/>
              <a:gd name="connsiteY5" fmla="*/ 167763 h 290359"/>
              <a:gd name="connsiteX0" fmla="*/ 77273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5" fmla="*/ 77273 w 470084"/>
              <a:gd name="connsiteY5" fmla="*/ 167763 h 290359"/>
              <a:gd name="connsiteX0" fmla="*/ 0 w 470084"/>
              <a:gd name="connsiteY0" fmla="*/ 161324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0" fmla="*/ 0 w 431447"/>
              <a:gd name="connsiteY0" fmla="*/ 109569 h 289938"/>
              <a:gd name="connsiteX1" fmla="*/ 206062 w 431447"/>
              <a:gd name="connsiteY1" fmla="*/ 99 h 289938"/>
              <a:gd name="connsiteX2" fmla="*/ 431442 w 431447"/>
              <a:gd name="connsiteY2" fmla="*/ 128887 h 289938"/>
              <a:gd name="connsiteX3" fmla="*/ 199622 w 431447"/>
              <a:gd name="connsiteY3" fmla="*/ 289873 h 289938"/>
              <a:gd name="connsiteX4" fmla="*/ 0 w 431447"/>
              <a:gd name="connsiteY4" fmla="*/ 109569 h 289938"/>
              <a:gd name="connsiteX0" fmla="*/ 0 w 431447"/>
              <a:gd name="connsiteY0" fmla="*/ 135238 h 289793"/>
              <a:gd name="connsiteX1" fmla="*/ 206062 w 431447"/>
              <a:gd name="connsiteY1" fmla="*/ 11 h 289793"/>
              <a:gd name="connsiteX2" fmla="*/ 431442 w 431447"/>
              <a:gd name="connsiteY2" fmla="*/ 128799 h 289793"/>
              <a:gd name="connsiteX3" fmla="*/ 199622 w 431447"/>
              <a:gd name="connsiteY3" fmla="*/ 289785 h 289793"/>
              <a:gd name="connsiteX4" fmla="*/ 0 w 431447"/>
              <a:gd name="connsiteY4" fmla="*/ 135238 h 289793"/>
              <a:gd name="connsiteX0" fmla="*/ 0 w 431447"/>
              <a:gd name="connsiteY0" fmla="*/ 135238 h 289793"/>
              <a:gd name="connsiteX1" fmla="*/ 206062 w 431447"/>
              <a:gd name="connsiteY1" fmla="*/ 11 h 289793"/>
              <a:gd name="connsiteX2" fmla="*/ 431442 w 431447"/>
              <a:gd name="connsiteY2" fmla="*/ 128799 h 289793"/>
              <a:gd name="connsiteX3" fmla="*/ 199622 w 431447"/>
              <a:gd name="connsiteY3" fmla="*/ 289785 h 289793"/>
              <a:gd name="connsiteX4" fmla="*/ 0 w 431447"/>
              <a:gd name="connsiteY4" fmla="*/ 135238 h 289793"/>
              <a:gd name="connsiteX0" fmla="*/ 0 w 431447"/>
              <a:gd name="connsiteY0" fmla="*/ 135238 h 289809"/>
              <a:gd name="connsiteX1" fmla="*/ 206062 w 431447"/>
              <a:gd name="connsiteY1" fmla="*/ 11 h 289809"/>
              <a:gd name="connsiteX2" fmla="*/ 431442 w 431447"/>
              <a:gd name="connsiteY2" fmla="*/ 128799 h 289809"/>
              <a:gd name="connsiteX3" fmla="*/ 199622 w 431447"/>
              <a:gd name="connsiteY3" fmla="*/ 289785 h 289809"/>
              <a:gd name="connsiteX4" fmla="*/ 0 w 431447"/>
              <a:gd name="connsiteY4" fmla="*/ 135238 h 289809"/>
              <a:gd name="connsiteX0" fmla="*/ 0 w 437289"/>
              <a:gd name="connsiteY0" fmla="*/ 139480 h 294051"/>
              <a:gd name="connsiteX1" fmla="*/ 206062 w 437289"/>
              <a:gd name="connsiteY1" fmla="*/ 4253 h 294051"/>
              <a:gd name="connsiteX2" fmla="*/ 354169 w 437289"/>
              <a:gd name="connsiteY2" fmla="*/ 42889 h 294051"/>
              <a:gd name="connsiteX3" fmla="*/ 431442 w 437289"/>
              <a:gd name="connsiteY3" fmla="*/ 133041 h 294051"/>
              <a:gd name="connsiteX4" fmla="*/ 199622 w 437289"/>
              <a:gd name="connsiteY4" fmla="*/ 294027 h 294051"/>
              <a:gd name="connsiteX5" fmla="*/ 0 w 437289"/>
              <a:gd name="connsiteY5" fmla="*/ 139480 h 294051"/>
              <a:gd name="connsiteX0" fmla="*/ 0 w 397879"/>
              <a:gd name="connsiteY0" fmla="*/ 139480 h 295308"/>
              <a:gd name="connsiteX1" fmla="*/ 206062 w 397879"/>
              <a:gd name="connsiteY1" fmla="*/ 4253 h 295308"/>
              <a:gd name="connsiteX2" fmla="*/ 354169 w 397879"/>
              <a:gd name="connsiteY2" fmla="*/ 42889 h 295308"/>
              <a:gd name="connsiteX3" fmla="*/ 386366 w 397879"/>
              <a:gd name="connsiteY3" fmla="*/ 203875 h 295308"/>
              <a:gd name="connsiteX4" fmla="*/ 199622 w 397879"/>
              <a:gd name="connsiteY4" fmla="*/ 294027 h 295308"/>
              <a:gd name="connsiteX5" fmla="*/ 0 w 397879"/>
              <a:gd name="connsiteY5" fmla="*/ 139480 h 295308"/>
              <a:gd name="connsiteX0" fmla="*/ 0 w 381136"/>
              <a:gd name="connsiteY0" fmla="*/ 139480 h 295307"/>
              <a:gd name="connsiteX1" fmla="*/ 206062 w 381136"/>
              <a:gd name="connsiteY1" fmla="*/ 4253 h 295307"/>
              <a:gd name="connsiteX2" fmla="*/ 354169 w 381136"/>
              <a:gd name="connsiteY2" fmla="*/ 42889 h 295307"/>
              <a:gd name="connsiteX3" fmla="*/ 360609 w 381136"/>
              <a:gd name="connsiteY3" fmla="*/ 203875 h 295307"/>
              <a:gd name="connsiteX4" fmla="*/ 199622 w 381136"/>
              <a:gd name="connsiteY4" fmla="*/ 294027 h 295307"/>
              <a:gd name="connsiteX5" fmla="*/ 0 w 381136"/>
              <a:gd name="connsiteY5" fmla="*/ 139480 h 295307"/>
              <a:gd name="connsiteX0" fmla="*/ 0 w 360617"/>
              <a:gd name="connsiteY0" fmla="*/ 136775 h 292730"/>
              <a:gd name="connsiteX1" fmla="*/ 206062 w 360617"/>
              <a:gd name="connsiteY1" fmla="*/ 1548 h 292730"/>
              <a:gd name="connsiteX2" fmla="*/ 360609 w 360617"/>
              <a:gd name="connsiteY2" fmla="*/ 201170 h 292730"/>
              <a:gd name="connsiteX3" fmla="*/ 199622 w 360617"/>
              <a:gd name="connsiteY3" fmla="*/ 291322 h 292730"/>
              <a:gd name="connsiteX4" fmla="*/ 0 w 360617"/>
              <a:gd name="connsiteY4" fmla="*/ 136775 h 292730"/>
              <a:gd name="connsiteX0" fmla="*/ 0 w 354179"/>
              <a:gd name="connsiteY0" fmla="*/ 135251 h 289806"/>
              <a:gd name="connsiteX1" fmla="*/ 206062 w 354179"/>
              <a:gd name="connsiteY1" fmla="*/ 24 h 289806"/>
              <a:gd name="connsiteX2" fmla="*/ 354170 w 354179"/>
              <a:gd name="connsiteY2" fmla="*/ 141691 h 289806"/>
              <a:gd name="connsiteX3" fmla="*/ 199622 w 354179"/>
              <a:gd name="connsiteY3" fmla="*/ 289798 h 289806"/>
              <a:gd name="connsiteX4" fmla="*/ 0 w 354179"/>
              <a:gd name="connsiteY4" fmla="*/ 135251 h 289806"/>
              <a:gd name="connsiteX0" fmla="*/ 0 w 354209"/>
              <a:gd name="connsiteY0" fmla="*/ 103161 h 257716"/>
              <a:gd name="connsiteX1" fmla="*/ 212502 w 354209"/>
              <a:gd name="connsiteY1" fmla="*/ 131 h 257716"/>
              <a:gd name="connsiteX2" fmla="*/ 354170 w 354209"/>
              <a:gd name="connsiteY2" fmla="*/ 109601 h 257716"/>
              <a:gd name="connsiteX3" fmla="*/ 199622 w 354209"/>
              <a:gd name="connsiteY3" fmla="*/ 257708 h 257716"/>
              <a:gd name="connsiteX4" fmla="*/ 0 w 354209"/>
              <a:gd name="connsiteY4" fmla="*/ 103161 h 257716"/>
              <a:gd name="connsiteX0" fmla="*/ 0 w 347769"/>
              <a:gd name="connsiteY0" fmla="*/ 141951 h 259604"/>
              <a:gd name="connsiteX1" fmla="*/ 206062 w 347769"/>
              <a:gd name="connsiteY1" fmla="*/ 284 h 259604"/>
              <a:gd name="connsiteX2" fmla="*/ 347730 w 347769"/>
              <a:gd name="connsiteY2" fmla="*/ 109754 h 259604"/>
              <a:gd name="connsiteX3" fmla="*/ 193182 w 347769"/>
              <a:gd name="connsiteY3" fmla="*/ 257861 h 259604"/>
              <a:gd name="connsiteX4" fmla="*/ 0 w 347769"/>
              <a:gd name="connsiteY4" fmla="*/ 141951 h 259604"/>
              <a:gd name="connsiteX0" fmla="*/ 0 w 347776"/>
              <a:gd name="connsiteY0" fmla="*/ 141940 h 243057"/>
              <a:gd name="connsiteX1" fmla="*/ 206062 w 347776"/>
              <a:gd name="connsiteY1" fmla="*/ 273 h 243057"/>
              <a:gd name="connsiteX2" fmla="*/ 347730 w 347776"/>
              <a:gd name="connsiteY2" fmla="*/ 109743 h 243057"/>
              <a:gd name="connsiteX3" fmla="*/ 218939 w 347776"/>
              <a:gd name="connsiteY3" fmla="*/ 238532 h 243057"/>
              <a:gd name="connsiteX4" fmla="*/ 0 w 347776"/>
              <a:gd name="connsiteY4" fmla="*/ 141940 h 243057"/>
              <a:gd name="connsiteX0" fmla="*/ 0 w 348424"/>
              <a:gd name="connsiteY0" fmla="*/ 141951 h 259605"/>
              <a:gd name="connsiteX1" fmla="*/ 206062 w 348424"/>
              <a:gd name="connsiteY1" fmla="*/ 284 h 259605"/>
              <a:gd name="connsiteX2" fmla="*/ 347730 w 348424"/>
              <a:gd name="connsiteY2" fmla="*/ 109754 h 259605"/>
              <a:gd name="connsiteX3" fmla="*/ 148106 w 348424"/>
              <a:gd name="connsiteY3" fmla="*/ 257862 h 259605"/>
              <a:gd name="connsiteX4" fmla="*/ 0 w 348424"/>
              <a:gd name="connsiteY4" fmla="*/ 141951 h 259605"/>
              <a:gd name="connsiteX0" fmla="*/ 0 w 335627"/>
              <a:gd name="connsiteY0" fmla="*/ 141759 h 258667"/>
              <a:gd name="connsiteX1" fmla="*/ 206062 w 335627"/>
              <a:gd name="connsiteY1" fmla="*/ 92 h 258667"/>
              <a:gd name="connsiteX2" fmla="*/ 334851 w 335627"/>
              <a:gd name="connsiteY2" fmla="*/ 122441 h 258667"/>
              <a:gd name="connsiteX3" fmla="*/ 148106 w 335627"/>
              <a:gd name="connsiteY3" fmla="*/ 257670 h 258667"/>
              <a:gd name="connsiteX4" fmla="*/ 0 w 335627"/>
              <a:gd name="connsiteY4" fmla="*/ 141759 h 258667"/>
              <a:gd name="connsiteX0" fmla="*/ 0 w 334949"/>
              <a:gd name="connsiteY0" fmla="*/ 141812 h 258720"/>
              <a:gd name="connsiteX1" fmla="*/ 206062 w 334949"/>
              <a:gd name="connsiteY1" fmla="*/ 145 h 258720"/>
              <a:gd name="connsiteX2" fmla="*/ 334851 w 334949"/>
              <a:gd name="connsiteY2" fmla="*/ 122494 h 258720"/>
              <a:gd name="connsiteX3" fmla="*/ 148106 w 334949"/>
              <a:gd name="connsiteY3" fmla="*/ 257723 h 258720"/>
              <a:gd name="connsiteX4" fmla="*/ 0 w 334949"/>
              <a:gd name="connsiteY4" fmla="*/ 141812 h 2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49" h="258720">
                <a:moveTo>
                  <a:pt x="0" y="141812"/>
                </a:moveTo>
                <a:cubicBezTo>
                  <a:pt x="49369" y="40928"/>
                  <a:pt x="150254" y="3365"/>
                  <a:pt x="206062" y="145"/>
                </a:cubicBezTo>
                <a:cubicBezTo>
                  <a:pt x="261870" y="-3075"/>
                  <a:pt x="338071" y="47367"/>
                  <a:pt x="334851" y="122494"/>
                </a:cubicBezTo>
                <a:cubicBezTo>
                  <a:pt x="331631" y="197621"/>
                  <a:pt x="203914" y="254503"/>
                  <a:pt x="148106" y="257723"/>
                </a:cubicBezTo>
                <a:cubicBezTo>
                  <a:pt x="92298" y="260943"/>
                  <a:pt x="63857" y="263624"/>
                  <a:pt x="0" y="14181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299572" y="2717740"/>
            <a:ext cx="923651" cy="369332"/>
          </a:xfrm>
          <a:prstGeom prst="rect">
            <a:avLst/>
          </a:prstGeom>
          <a:noFill/>
        </p:spPr>
        <p:txBody>
          <a:bodyPr wrap="none" rtlCol="0">
            <a:spAutoFit/>
          </a:bodyPr>
          <a:lstStyle/>
          <a:p>
            <a:r>
              <a:rPr lang="en-GB" i="1" dirty="0" smtClean="0">
                <a:solidFill>
                  <a:srgbClr val="C00000"/>
                </a:solidFill>
              </a:rPr>
              <a:t>warmer</a:t>
            </a:r>
            <a:endParaRPr lang="en-GB" i="1" dirty="0">
              <a:solidFill>
                <a:srgbClr val="C00000"/>
              </a:solidFill>
            </a:endParaRPr>
          </a:p>
        </p:txBody>
      </p:sp>
      <p:sp>
        <p:nvSpPr>
          <p:cNvPr id="24" name="TextBox 23"/>
          <p:cNvSpPr txBox="1"/>
          <p:nvPr/>
        </p:nvSpPr>
        <p:spPr>
          <a:xfrm>
            <a:off x="1110964" y="4130198"/>
            <a:ext cx="748923" cy="369332"/>
          </a:xfrm>
          <a:prstGeom prst="rect">
            <a:avLst/>
          </a:prstGeom>
          <a:noFill/>
        </p:spPr>
        <p:txBody>
          <a:bodyPr wrap="none" rtlCol="0">
            <a:spAutoFit/>
          </a:bodyPr>
          <a:lstStyle/>
          <a:p>
            <a:r>
              <a:rPr lang="en-GB" i="1" dirty="0" smtClean="0">
                <a:solidFill>
                  <a:srgbClr val="C00000"/>
                </a:solidFill>
              </a:rPr>
              <a:t>colder</a:t>
            </a:r>
            <a:endParaRPr lang="en-GB" i="1" dirty="0">
              <a:solidFill>
                <a:srgbClr val="C00000"/>
              </a:solidFill>
            </a:endParaRPr>
          </a:p>
        </p:txBody>
      </p:sp>
      <p:sp>
        <p:nvSpPr>
          <p:cNvPr id="25" name="TextBox 24"/>
          <p:cNvSpPr txBox="1"/>
          <p:nvPr/>
        </p:nvSpPr>
        <p:spPr>
          <a:xfrm>
            <a:off x="1766056" y="2466963"/>
            <a:ext cx="819455" cy="338554"/>
          </a:xfrm>
          <a:prstGeom prst="rect">
            <a:avLst/>
          </a:prstGeom>
          <a:noFill/>
        </p:spPr>
        <p:txBody>
          <a:bodyPr wrap="none" rtlCol="0">
            <a:spAutoFit/>
          </a:bodyPr>
          <a:lstStyle/>
          <a:p>
            <a:r>
              <a:rPr lang="en-GB" sz="1600" i="1" dirty="0" smtClean="0">
                <a:solidFill>
                  <a:srgbClr val="C00000"/>
                </a:solidFill>
              </a:rPr>
              <a:t>warmer</a:t>
            </a:r>
            <a:endParaRPr lang="en-GB" sz="1600" i="1" dirty="0">
              <a:solidFill>
                <a:srgbClr val="C00000"/>
              </a:solidFill>
            </a:endParaRPr>
          </a:p>
        </p:txBody>
      </p:sp>
      <p:cxnSp>
        <p:nvCxnSpPr>
          <p:cNvPr id="27" name="Straight Arrow Connector 26"/>
          <p:cNvCxnSpPr/>
          <p:nvPr/>
        </p:nvCxnSpPr>
        <p:spPr>
          <a:xfrm flipH="1">
            <a:off x="2039592" y="2779574"/>
            <a:ext cx="136192" cy="122832"/>
          </a:xfrm>
          <a:prstGeom prst="straightConnector1">
            <a:avLst/>
          </a:prstGeom>
          <a:ln w="127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2516976" y="2277925"/>
            <a:ext cx="1011087" cy="2667064"/>
          </a:xfrm>
          <a:custGeom>
            <a:avLst/>
            <a:gdLst>
              <a:gd name="connsiteX0" fmla="*/ 0 w 1011087"/>
              <a:gd name="connsiteY0" fmla="*/ 0 h 2667064"/>
              <a:gd name="connsiteX1" fmla="*/ 495837 w 1011087"/>
              <a:gd name="connsiteY1" fmla="*/ 64394 h 2667064"/>
              <a:gd name="connsiteX2" fmla="*/ 785611 w 1011087"/>
              <a:gd name="connsiteY2" fmla="*/ 270456 h 2667064"/>
              <a:gd name="connsiteX3" fmla="*/ 959476 w 1011087"/>
              <a:gd name="connsiteY3" fmla="*/ 682580 h 2667064"/>
              <a:gd name="connsiteX4" fmla="*/ 927279 w 1011087"/>
              <a:gd name="connsiteY4" fmla="*/ 1159098 h 2667064"/>
              <a:gd name="connsiteX5" fmla="*/ 1010991 w 1011087"/>
              <a:gd name="connsiteY5" fmla="*/ 1803042 h 2667064"/>
              <a:gd name="connsiteX6" fmla="*/ 907960 w 1011087"/>
              <a:gd name="connsiteY6" fmla="*/ 2324636 h 2667064"/>
              <a:gd name="connsiteX7" fmla="*/ 766293 w 1011087"/>
              <a:gd name="connsiteY7" fmla="*/ 2614411 h 2667064"/>
              <a:gd name="connsiteX8" fmla="*/ 689020 w 1011087"/>
              <a:gd name="connsiteY8" fmla="*/ 2665926 h 26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087" h="2667064">
                <a:moveTo>
                  <a:pt x="0" y="0"/>
                </a:moveTo>
                <a:cubicBezTo>
                  <a:pt x="182451" y="9659"/>
                  <a:pt x="364902" y="19318"/>
                  <a:pt x="495837" y="64394"/>
                </a:cubicBezTo>
                <a:cubicBezTo>
                  <a:pt x="626772" y="109470"/>
                  <a:pt x="708338" y="167425"/>
                  <a:pt x="785611" y="270456"/>
                </a:cubicBezTo>
                <a:cubicBezTo>
                  <a:pt x="862884" y="373487"/>
                  <a:pt x="935865" y="534473"/>
                  <a:pt x="959476" y="682580"/>
                </a:cubicBezTo>
                <a:cubicBezTo>
                  <a:pt x="983087" y="830687"/>
                  <a:pt x="918693" y="972354"/>
                  <a:pt x="927279" y="1159098"/>
                </a:cubicBezTo>
                <a:cubicBezTo>
                  <a:pt x="935865" y="1345842"/>
                  <a:pt x="1014211" y="1608786"/>
                  <a:pt x="1010991" y="1803042"/>
                </a:cubicBezTo>
                <a:cubicBezTo>
                  <a:pt x="1007771" y="1997298"/>
                  <a:pt x="948743" y="2189408"/>
                  <a:pt x="907960" y="2324636"/>
                </a:cubicBezTo>
                <a:cubicBezTo>
                  <a:pt x="867177" y="2459864"/>
                  <a:pt x="802783" y="2557529"/>
                  <a:pt x="766293" y="2614411"/>
                </a:cubicBezTo>
                <a:cubicBezTo>
                  <a:pt x="729803" y="2671293"/>
                  <a:pt x="709411" y="2668609"/>
                  <a:pt x="689020" y="26659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2433263" y="2750908"/>
            <a:ext cx="923651" cy="369332"/>
          </a:xfrm>
          <a:prstGeom prst="rect">
            <a:avLst/>
          </a:prstGeom>
          <a:noFill/>
        </p:spPr>
        <p:txBody>
          <a:bodyPr wrap="none" rtlCol="0">
            <a:spAutoFit/>
          </a:bodyPr>
          <a:lstStyle/>
          <a:p>
            <a:r>
              <a:rPr lang="en-GB" i="1" dirty="0" smtClean="0">
                <a:solidFill>
                  <a:srgbClr val="C00000"/>
                </a:solidFill>
              </a:rPr>
              <a:t>warmer</a:t>
            </a:r>
            <a:endParaRPr lang="en-GB" i="1" dirty="0">
              <a:solidFill>
                <a:srgbClr val="C00000"/>
              </a:solidFill>
            </a:endParaRPr>
          </a:p>
        </p:txBody>
      </p:sp>
      <p:sp>
        <p:nvSpPr>
          <p:cNvPr id="30" name="TextBox 29"/>
          <p:cNvSpPr txBox="1"/>
          <p:nvPr/>
        </p:nvSpPr>
        <p:spPr>
          <a:xfrm>
            <a:off x="3839849" y="3242125"/>
            <a:ext cx="748923" cy="369332"/>
          </a:xfrm>
          <a:prstGeom prst="rect">
            <a:avLst/>
          </a:prstGeom>
          <a:noFill/>
        </p:spPr>
        <p:txBody>
          <a:bodyPr wrap="none" rtlCol="0">
            <a:spAutoFit/>
          </a:bodyPr>
          <a:lstStyle/>
          <a:p>
            <a:r>
              <a:rPr lang="en-GB" i="1" dirty="0" smtClean="0">
                <a:solidFill>
                  <a:srgbClr val="C00000"/>
                </a:solidFill>
              </a:rPr>
              <a:t>colder</a:t>
            </a:r>
            <a:endParaRPr lang="en-GB" i="1" dirty="0">
              <a:solidFill>
                <a:srgbClr val="C00000"/>
              </a:solidFill>
            </a:endParaRPr>
          </a:p>
        </p:txBody>
      </p:sp>
      <p:sp>
        <p:nvSpPr>
          <p:cNvPr id="32" name="Freeform 31"/>
          <p:cNvSpPr/>
          <p:nvPr/>
        </p:nvSpPr>
        <p:spPr>
          <a:xfrm>
            <a:off x="6824959" y="3621840"/>
            <a:ext cx="2060620" cy="877690"/>
          </a:xfrm>
          <a:custGeom>
            <a:avLst/>
            <a:gdLst>
              <a:gd name="connsiteX0" fmla="*/ 0 w 2060620"/>
              <a:gd name="connsiteY0" fmla="*/ 877690 h 877690"/>
              <a:gd name="connsiteX1" fmla="*/ 289775 w 2060620"/>
              <a:gd name="connsiteY1" fmla="*/ 465566 h 877690"/>
              <a:gd name="connsiteX2" fmla="*/ 573110 w 2060620"/>
              <a:gd name="connsiteY2" fmla="*/ 21245 h 877690"/>
              <a:gd name="connsiteX3" fmla="*/ 985234 w 2060620"/>
              <a:gd name="connsiteY3" fmla="*/ 92079 h 877690"/>
              <a:gd name="connsiteX4" fmla="*/ 1384479 w 2060620"/>
              <a:gd name="connsiteY4" fmla="*/ 278823 h 877690"/>
              <a:gd name="connsiteX5" fmla="*/ 2060620 w 2060620"/>
              <a:gd name="connsiteY5" fmla="*/ 864811 h 87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20" h="877690">
                <a:moveTo>
                  <a:pt x="0" y="877690"/>
                </a:moveTo>
                <a:cubicBezTo>
                  <a:pt x="97128" y="742998"/>
                  <a:pt x="194257" y="608307"/>
                  <a:pt x="289775" y="465566"/>
                </a:cubicBezTo>
                <a:cubicBezTo>
                  <a:pt x="385293" y="322825"/>
                  <a:pt x="457200" y="83493"/>
                  <a:pt x="573110" y="21245"/>
                </a:cubicBezTo>
                <a:cubicBezTo>
                  <a:pt x="689020" y="-41003"/>
                  <a:pt x="850006" y="49149"/>
                  <a:pt x="985234" y="92079"/>
                </a:cubicBezTo>
                <a:cubicBezTo>
                  <a:pt x="1120462" y="135009"/>
                  <a:pt x="1205248" y="150034"/>
                  <a:pt x="1384479" y="278823"/>
                </a:cubicBezTo>
                <a:cubicBezTo>
                  <a:pt x="1563710" y="407612"/>
                  <a:pt x="1812165" y="636211"/>
                  <a:pt x="2060620" y="8648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32"/>
          <p:cNvSpPr/>
          <p:nvPr/>
        </p:nvSpPr>
        <p:spPr>
          <a:xfrm>
            <a:off x="8305254" y="2915430"/>
            <a:ext cx="599644" cy="792051"/>
          </a:xfrm>
          <a:custGeom>
            <a:avLst/>
            <a:gdLst>
              <a:gd name="connsiteX0" fmla="*/ 556290 w 562729"/>
              <a:gd name="connsiteY0" fmla="*/ 0 h 1001762"/>
              <a:gd name="connsiteX1" fmla="*/ 111969 w 562729"/>
              <a:gd name="connsiteY1" fmla="*/ 154547 h 1001762"/>
              <a:gd name="connsiteX2" fmla="*/ 2498 w 562729"/>
              <a:gd name="connsiteY2" fmla="*/ 341290 h 1001762"/>
              <a:gd name="connsiteX3" fmla="*/ 182803 w 562729"/>
              <a:gd name="connsiteY3" fmla="*/ 837127 h 1001762"/>
              <a:gd name="connsiteX4" fmla="*/ 498335 w 562729"/>
              <a:gd name="connsiteY4" fmla="*/ 985234 h 1001762"/>
              <a:gd name="connsiteX5" fmla="*/ 562729 w 562729"/>
              <a:gd name="connsiteY5" fmla="*/ 991674 h 1001762"/>
              <a:gd name="connsiteX0" fmla="*/ 554533 w 560972"/>
              <a:gd name="connsiteY0" fmla="*/ 0 h 1003040"/>
              <a:gd name="connsiteX1" fmla="*/ 110212 w 560972"/>
              <a:gd name="connsiteY1" fmla="*/ 154547 h 1003040"/>
              <a:gd name="connsiteX2" fmla="*/ 741 w 560972"/>
              <a:gd name="connsiteY2" fmla="*/ 341290 h 1003040"/>
              <a:gd name="connsiteX3" fmla="*/ 142409 w 560972"/>
              <a:gd name="connsiteY3" fmla="*/ 817809 h 1003040"/>
              <a:gd name="connsiteX4" fmla="*/ 496578 w 560972"/>
              <a:gd name="connsiteY4" fmla="*/ 985234 h 1003040"/>
              <a:gd name="connsiteX5" fmla="*/ 560972 w 560972"/>
              <a:gd name="connsiteY5" fmla="*/ 991674 h 1003040"/>
              <a:gd name="connsiteX0" fmla="*/ 548238 w 554677"/>
              <a:gd name="connsiteY0" fmla="*/ 0 h 1003040"/>
              <a:gd name="connsiteX1" fmla="*/ 103917 w 554677"/>
              <a:gd name="connsiteY1" fmla="*/ 154547 h 1003040"/>
              <a:gd name="connsiteX2" fmla="*/ 886 w 554677"/>
              <a:gd name="connsiteY2" fmla="*/ 373487 h 1003040"/>
              <a:gd name="connsiteX3" fmla="*/ 136114 w 554677"/>
              <a:gd name="connsiteY3" fmla="*/ 817809 h 1003040"/>
              <a:gd name="connsiteX4" fmla="*/ 490283 w 554677"/>
              <a:gd name="connsiteY4" fmla="*/ 985234 h 1003040"/>
              <a:gd name="connsiteX5" fmla="*/ 554677 w 554677"/>
              <a:gd name="connsiteY5" fmla="*/ 991674 h 1003040"/>
              <a:gd name="connsiteX0" fmla="*/ 547576 w 554015"/>
              <a:gd name="connsiteY0" fmla="*/ 0 h 1003040"/>
              <a:gd name="connsiteX1" fmla="*/ 161210 w 554015"/>
              <a:gd name="connsiteY1" fmla="*/ 109471 h 1003040"/>
              <a:gd name="connsiteX2" fmla="*/ 224 w 554015"/>
              <a:gd name="connsiteY2" fmla="*/ 373487 h 1003040"/>
              <a:gd name="connsiteX3" fmla="*/ 135452 w 554015"/>
              <a:gd name="connsiteY3" fmla="*/ 817809 h 1003040"/>
              <a:gd name="connsiteX4" fmla="*/ 489621 w 554015"/>
              <a:gd name="connsiteY4" fmla="*/ 985234 h 1003040"/>
              <a:gd name="connsiteX5" fmla="*/ 554015 w 554015"/>
              <a:gd name="connsiteY5" fmla="*/ 991674 h 1003040"/>
              <a:gd name="connsiteX0" fmla="*/ 547620 w 554059"/>
              <a:gd name="connsiteY0" fmla="*/ 0 h 991674"/>
              <a:gd name="connsiteX1" fmla="*/ 161254 w 554059"/>
              <a:gd name="connsiteY1" fmla="*/ 109471 h 991674"/>
              <a:gd name="connsiteX2" fmla="*/ 268 w 554059"/>
              <a:gd name="connsiteY2" fmla="*/ 373487 h 991674"/>
              <a:gd name="connsiteX3" fmla="*/ 135496 w 554059"/>
              <a:gd name="connsiteY3" fmla="*/ 817809 h 991674"/>
              <a:gd name="connsiteX4" fmla="*/ 554059 w 554059"/>
              <a:gd name="connsiteY4" fmla="*/ 991674 h 991674"/>
              <a:gd name="connsiteX0" fmla="*/ 579817 w 579817"/>
              <a:gd name="connsiteY0" fmla="*/ 309358 h 882469"/>
              <a:gd name="connsiteX1" fmla="*/ 161254 w 579817"/>
              <a:gd name="connsiteY1" fmla="*/ 266 h 882469"/>
              <a:gd name="connsiteX2" fmla="*/ 268 w 579817"/>
              <a:gd name="connsiteY2" fmla="*/ 264282 h 882469"/>
              <a:gd name="connsiteX3" fmla="*/ 135496 w 579817"/>
              <a:gd name="connsiteY3" fmla="*/ 708604 h 882469"/>
              <a:gd name="connsiteX4" fmla="*/ 554059 w 579817"/>
              <a:gd name="connsiteY4" fmla="*/ 882469 h 882469"/>
              <a:gd name="connsiteX0" fmla="*/ 579817 w 579817"/>
              <a:gd name="connsiteY0" fmla="*/ 309358 h 882469"/>
              <a:gd name="connsiteX1" fmla="*/ 161254 w 579817"/>
              <a:gd name="connsiteY1" fmla="*/ 266 h 882469"/>
              <a:gd name="connsiteX2" fmla="*/ 268 w 579817"/>
              <a:gd name="connsiteY2" fmla="*/ 264282 h 882469"/>
              <a:gd name="connsiteX3" fmla="*/ 135496 w 579817"/>
              <a:gd name="connsiteY3" fmla="*/ 708604 h 882469"/>
              <a:gd name="connsiteX4" fmla="*/ 554059 w 579817"/>
              <a:gd name="connsiteY4" fmla="*/ 882469 h 882469"/>
              <a:gd name="connsiteX0" fmla="*/ 579549 w 579549"/>
              <a:gd name="connsiteY0" fmla="*/ 219439 h 792550"/>
              <a:gd name="connsiteX1" fmla="*/ 135229 w 579549"/>
              <a:gd name="connsiteY1" fmla="*/ 499 h 792550"/>
              <a:gd name="connsiteX2" fmla="*/ 0 w 579549"/>
              <a:gd name="connsiteY2" fmla="*/ 174363 h 792550"/>
              <a:gd name="connsiteX3" fmla="*/ 135228 w 579549"/>
              <a:gd name="connsiteY3" fmla="*/ 618685 h 792550"/>
              <a:gd name="connsiteX4" fmla="*/ 553791 w 579549"/>
              <a:gd name="connsiteY4" fmla="*/ 792550 h 792550"/>
              <a:gd name="connsiteX0" fmla="*/ 580542 w 580542"/>
              <a:gd name="connsiteY0" fmla="*/ 219439 h 792550"/>
              <a:gd name="connsiteX1" fmla="*/ 136222 w 580542"/>
              <a:gd name="connsiteY1" fmla="*/ 499 h 792550"/>
              <a:gd name="connsiteX2" fmla="*/ 993 w 580542"/>
              <a:gd name="connsiteY2" fmla="*/ 174363 h 792550"/>
              <a:gd name="connsiteX3" fmla="*/ 187736 w 580542"/>
              <a:gd name="connsiteY3" fmla="*/ 618685 h 792550"/>
              <a:gd name="connsiteX4" fmla="*/ 554784 w 580542"/>
              <a:gd name="connsiteY4" fmla="*/ 792550 h 792550"/>
              <a:gd name="connsiteX0" fmla="*/ 599644 w 599644"/>
              <a:gd name="connsiteY0" fmla="*/ 218940 h 792051"/>
              <a:gd name="connsiteX1" fmla="*/ 155324 w 599644"/>
              <a:gd name="connsiteY1" fmla="*/ 0 h 792051"/>
              <a:gd name="connsiteX2" fmla="*/ 776 w 599644"/>
              <a:gd name="connsiteY2" fmla="*/ 218940 h 792051"/>
              <a:gd name="connsiteX3" fmla="*/ 206838 w 599644"/>
              <a:gd name="connsiteY3" fmla="*/ 618186 h 792051"/>
              <a:gd name="connsiteX4" fmla="*/ 573886 w 599644"/>
              <a:gd name="connsiteY4" fmla="*/ 792051 h 792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644" h="792051">
                <a:moveTo>
                  <a:pt x="599644" y="218940"/>
                </a:moveTo>
                <a:cubicBezTo>
                  <a:pt x="410754" y="119665"/>
                  <a:pt x="255135" y="0"/>
                  <a:pt x="155324" y="0"/>
                </a:cubicBezTo>
                <a:cubicBezTo>
                  <a:pt x="55513" y="0"/>
                  <a:pt x="-7810" y="115909"/>
                  <a:pt x="776" y="218940"/>
                </a:cubicBezTo>
                <a:cubicBezTo>
                  <a:pt x="9362" y="321971"/>
                  <a:pt x="111320" y="522668"/>
                  <a:pt x="206838" y="618186"/>
                </a:cubicBezTo>
                <a:cubicBezTo>
                  <a:pt x="302356" y="713705"/>
                  <a:pt x="486686" y="755829"/>
                  <a:pt x="573886" y="7920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4648101" y="2192864"/>
            <a:ext cx="2060619" cy="560634"/>
          </a:xfrm>
          <a:custGeom>
            <a:avLst/>
            <a:gdLst>
              <a:gd name="connsiteX0" fmla="*/ 0 w 2060619"/>
              <a:gd name="connsiteY0" fmla="*/ 482957 h 571987"/>
              <a:gd name="connsiteX1" fmla="*/ 643943 w 2060619"/>
              <a:gd name="connsiteY1" fmla="*/ 566670 h 571987"/>
              <a:gd name="connsiteX2" fmla="*/ 1539025 w 2060619"/>
              <a:gd name="connsiteY2" fmla="*/ 347729 h 571987"/>
              <a:gd name="connsiteX3" fmla="*/ 1835239 w 2060619"/>
              <a:gd name="connsiteY3" fmla="*/ 141667 h 571987"/>
              <a:gd name="connsiteX4" fmla="*/ 2060619 w 2060619"/>
              <a:gd name="connsiteY4" fmla="*/ 0 h 571987"/>
              <a:gd name="connsiteX0" fmla="*/ 0 w 2060619"/>
              <a:gd name="connsiteY0" fmla="*/ 482957 h 571987"/>
              <a:gd name="connsiteX1" fmla="*/ 643943 w 2060619"/>
              <a:gd name="connsiteY1" fmla="*/ 566670 h 571987"/>
              <a:gd name="connsiteX2" fmla="*/ 1075385 w 2060619"/>
              <a:gd name="connsiteY2" fmla="*/ 476518 h 571987"/>
              <a:gd name="connsiteX3" fmla="*/ 1539025 w 2060619"/>
              <a:gd name="connsiteY3" fmla="*/ 347729 h 571987"/>
              <a:gd name="connsiteX4" fmla="*/ 1835239 w 2060619"/>
              <a:gd name="connsiteY4" fmla="*/ 141667 h 571987"/>
              <a:gd name="connsiteX5" fmla="*/ 2060619 w 2060619"/>
              <a:gd name="connsiteY5" fmla="*/ 0 h 571987"/>
              <a:gd name="connsiteX0" fmla="*/ 0 w 2060619"/>
              <a:gd name="connsiteY0" fmla="*/ 482957 h 569572"/>
              <a:gd name="connsiteX1" fmla="*/ 643943 w 2060619"/>
              <a:gd name="connsiteY1" fmla="*/ 566670 h 569572"/>
              <a:gd name="connsiteX2" fmla="*/ 978794 w 2060619"/>
              <a:gd name="connsiteY2" fmla="*/ 392805 h 569572"/>
              <a:gd name="connsiteX3" fmla="*/ 1539025 w 2060619"/>
              <a:gd name="connsiteY3" fmla="*/ 347729 h 569572"/>
              <a:gd name="connsiteX4" fmla="*/ 1835239 w 2060619"/>
              <a:gd name="connsiteY4" fmla="*/ 141667 h 569572"/>
              <a:gd name="connsiteX5" fmla="*/ 2060619 w 2060619"/>
              <a:gd name="connsiteY5" fmla="*/ 0 h 569572"/>
              <a:gd name="connsiteX0" fmla="*/ 0 w 2060619"/>
              <a:gd name="connsiteY0" fmla="*/ 482957 h 534967"/>
              <a:gd name="connsiteX1" fmla="*/ 624625 w 2060619"/>
              <a:gd name="connsiteY1" fmla="*/ 528034 h 534967"/>
              <a:gd name="connsiteX2" fmla="*/ 978794 w 2060619"/>
              <a:gd name="connsiteY2" fmla="*/ 392805 h 534967"/>
              <a:gd name="connsiteX3" fmla="*/ 1539025 w 2060619"/>
              <a:gd name="connsiteY3" fmla="*/ 347729 h 534967"/>
              <a:gd name="connsiteX4" fmla="*/ 1835239 w 2060619"/>
              <a:gd name="connsiteY4" fmla="*/ 141667 h 534967"/>
              <a:gd name="connsiteX5" fmla="*/ 2060619 w 2060619"/>
              <a:gd name="connsiteY5" fmla="*/ 0 h 534967"/>
              <a:gd name="connsiteX0" fmla="*/ 0 w 2060619"/>
              <a:gd name="connsiteY0" fmla="*/ 482957 h 560634"/>
              <a:gd name="connsiteX1" fmla="*/ 624625 w 2060619"/>
              <a:gd name="connsiteY1" fmla="*/ 528034 h 560634"/>
              <a:gd name="connsiteX2" fmla="*/ 978794 w 2060619"/>
              <a:gd name="connsiteY2" fmla="*/ 392805 h 560634"/>
              <a:gd name="connsiteX3" fmla="*/ 1539025 w 2060619"/>
              <a:gd name="connsiteY3" fmla="*/ 347729 h 560634"/>
              <a:gd name="connsiteX4" fmla="*/ 1835239 w 2060619"/>
              <a:gd name="connsiteY4" fmla="*/ 141667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35239 w 2060619"/>
              <a:gd name="connsiteY4" fmla="*/ 141667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565112 w 2060619"/>
              <a:gd name="connsiteY4" fmla="*/ 304001 h 560634"/>
              <a:gd name="connsiteX5" fmla="*/ 1822360 w 2060619"/>
              <a:gd name="connsiteY5" fmla="*/ 103031 h 560634"/>
              <a:gd name="connsiteX6" fmla="*/ 2060619 w 2060619"/>
              <a:gd name="connsiteY6"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565112 w 2060619"/>
              <a:gd name="connsiteY4" fmla="*/ 304001 h 560634"/>
              <a:gd name="connsiteX5" fmla="*/ 1822360 w 2060619"/>
              <a:gd name="connsiteY5" fmla="*/ 103031 h 560634"/>
              <a:gd name="connsiteX6" fmla="*/ 2060619 w 2060619"/>
              <a:gd name="connsiteY6"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19" h="560634">
                <a:moveTo>
                  <a:pt x="0" y="482957"/>
                </a:moveTo>
                <a:cubicBezTo>
                  <a:pt x="193719" y="536082"/>
                  <a:pt x="429296" y="601014"/>
                  <a:pt x="624625" y="528034"/>
                </a:cubicBezTo>
                <a:cubicBezTo>
                  <a:pt x="819954" y="455054"/>
                  <a:pt x="829614" y="429295"/>
                  <a:pt x="978794" y="392805"/>
                </a:cubicBezTo>
                <a:cubicBezTo>
                  <a:pt x="1127974" y="356315"/>
                  <a:pt x="1398431" y="408905"/>
                  <a:pt x="1526146" y="321972"/>
                </a:cubicBezTo>
                <a:cubicBezTo>
                  <a:pt x="1653861" y="235039"/>
                  <a:pt x="1733281" y="156693"/>
                  <a:pt x="1822360" y="103031"/>
                </a:cubicBezTo>
                <a:cubicBezTo>
                  <a:pt x="1904945" y="52364"/>
                  <a:pt x="1991395" y="41856"/>
                  <a:pt x="20606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6814463" y="2148012"/>
            <a:ext cx="2060619" cy="560634"/>
          </a:xfrm>
          <a:custGeom>
            <a:avLst/>
            <a:gdLst>
              <a:gd name="connsiteX0" fmla="*/ 0 w 2060619"/>
              <a:gd name="connsiteY0" fmla="*/ 482957 h 571987"/>
              <a:gd name="connsiteX1" fmla="*/ 643943 w 2060619"/>
              <a:gd name="connsiteY1" fmla="*/ 566670 h 571987"/>
              <a:gd name="connsiteX2" fmla="*/ 1539025 w 2060619"/>
              <a:gd name="connsiteY2" fmla="*/ 347729 h 571987"/>
              <a:gd name="connsiteX3" fmla="*/ 1835239 w 2060619"/>
              <a:gd name="connsiteY3" fmla="*/ 141667 h 571987"/>
              <a:gd name="connsiteX4" fmla="*/ 2060619 w 2060619"/>
              <a:gd name="connsiteY4" fmla="*/ 0 h 571987"/>
              <a:gd name="connsiteX0" fmla="*/ 0 w 2060619"/>
              <a:gd name="connsiteY0" fmla="*/ 482957 h 571987"/>
              <a:gd name="connsiteX1" fmla="*/ 643943 w 2060619"/>
              <a:gd name="connsiteY1" fmla="*/ 566670 h 571987"/>
              <a:gd name="connsiteX2" fmla="*/ 1075385 w 2060619"/>
              <a:gd name="connsiteY2" fmla="*/ 476518 h 571987"/>
              <a:gd name="connsiteX3" fmla="*/ 1539025 w 2060619"/>
              <a:gd name="connsiteY3" fmla="*/ 347729 h 571987"/>
              <a:gd name="connsiteX4" fmla="*/ 1835239 w 2060619"/>
              <a:gd name="connsiteY4" fmla="*/ 141667 h 571987"/>
              <a:gd name="connsiteX5" fmla="*/ 2060619 w 2060619"/>
              <a:gd name="connsiteY5" fmla="*/ 0 h 571987"/>
              <a:gd name="connsiteX0" fmla="*/ 0 w 2060619"/>
              <a:gd name="connsiteY0" fmla="*/ 482957 h 569572"/>
              <a:gd name="connsiteX1" fmla="*/ 643943 w 2060619"/>
              <a:gd name="connsiteY1" fmla="*/ 566670 h 569572"/>
              <a:gd name="connsiteX2" fmla="*/ 978794 w 2060619"/>
              <a:gd name="connsiteY2" fmla="*/ 392805 h 569572"/>
              <a:gd name="connsiteX3" fmla="*/ 1539025 w 2060619"/>
              <a:gd name="connsiteY3" fmla="*/ 347729 h 569572"/>
              <a:gd name="connsiteX4" fmla="*/ 1835239 w 2060619"/>
              <a:gd name="connsiteY4" fmla="*/ 141667 h 569572"/>
              <a:gd name="connsiteX5" fmla="*/ 2060619 w 2060619"/>
              <a:gd name="connsiteY5" fmla="*/ 0 h 569572"/>
              <a:gd name="connsiteX0" fmla="*/ 0 w 2060619"/>
              <a:gd name="connsiteY0" fmla="*/ 482957 h 534967"/>
              <a:gd name="connsiteX1" fmla="*/ 624625 w 2060619"/>
              <a:gd name="connsiteY1" fmla="*/ 528034 h 534967"/>
              <a:gd name="connsiteX2" fmla="*/ 978794 w 2060619"/>
              <a:gd name="connsiteY2" fmla="*/ 392805 h 534967"/>
              <a:gd name="connsiteX3" fmla="*/ 1539025 w 2060619"/>
              <a:gd name="connsiteY3" fmla="*/ 347729 h 534967"/>
              <a:gd name="connsiteX4" fmla="*/ 1835239 w 2060619"/>
              <a:gd name="connsiteY4" fmla="*/ 141667 h 534967"/>
              <a:gd name="connsiteX5" fmla="*/ 2060619 w 2060619"/>
              <a:gd name="connsiteY5" fmla="*/ 0 h 534967"/>
              <a:gd name="connsiteX0" fmla="*/ 0 w 2060619"/>
              <a:gd name="connsiteY0" fmla="*/ 482957 h 560634"/>
              <a:gd name="connsiteX1" fmla="*/ 624625 w 2060619"/>
              <a:gd name="connsiteY1" fmla="*/ 528034 h 560634"/>
              <a:gd name="connsiteX2" fmla="*/ 978794 w 2060619"/>
              <a:gd name="connsiteY2" fmla="*/ 392805 h 560634"/>
              <a:gd name="connsiteX3" fmla="*/ 1539025 w 2060619"/>
              <a:gd name="connsiteY3" fmla="*/ 347729 h 560634"/>
              <a:gd name="connsiteX4" fmla="*/ 1835239 w 2060619"/>
              <a:gd name="connsiteY4" fmla="*/ 141667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35239 w 2060619"/>
              <a:gd name="connsiteY4" fmla="*/ 141667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565112 w 2060619"/>
              <a:gd name="connsiteY4" fmla="*/ 304001 h 560634"/>
              <a:gd name="connsiteX5" fmla="*/ 1822360 w 2060619"/>
              <a:gd name="connsiteY5" fmla="*/ 103031 h 560634"/>
              <a:gd name="connsiteX6" fmla="*/ 2060619 w 2060619"/>
              <a:gd name="connsiteY6"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565112 w 2060619"/>
              <a:gd name="connsiteY4" fmla="*/ 304001 h 560634"/>
              <a:gd name="connsiteX5" fmla="*/ 1822360 w 2060619"/>
              <a:gd name="connsiteY5" fmla="*/ 103031 h 560634"/>
              <a:gd name="connsiteX6" fmla="*/ 2060619 w 2060619"/>
              <a:gd name="connsiteY6"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 name="connsiteX0" fmla="*/ 0 w 2060619"/>
              <a:gd name="connsiteY0" fmla="*/ 482957 h 560634"/>
              <a:gd name="connsiteX1" fmla="*/ 624625 w 2060619"/>
              <a:gd name="connsiteY1" fmla="*/ 528034 h 560634"/>
              <a:gd name="connsiteX2" fmla="*/ 978794 w 2060619"/>
              <a:gd name="connsiteY2" fmla="*/ 392805 h 560634"/>
              <a:gd name="connsiteX3" fmla="*/ 1526146 w 2060619"/>
              <a:gd name="connsiteY3" fmla="*/ 321972 h 560634"/>
              <a:gd name="connsiteX4" fmla="*/ 1822360 w 2060619"/>
              <a:gd name="connsiteY4" fmla="*/ 103031 h 560634"/>
              <a:gd name="connsiteX5" fmla="*/ 2060619 w 2060619"/>
              <a:gd name="connsiteY5" fmla="*/ 0 h 56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19" h="560634">
                <a:moveTo>
                  <a:pt x="0" y="482957"/>
                </a:moveTo>
                <a:cubicBezTo>
                  <a:pt x="193719" y="536082"/>
                  <a:pt x="429296" y="601014"/>
                  <a:pt x="624625" y="528034"/>
                </a:cubicBezTo>
                <a:cubicBezTo>
                  <a:pt x="819954" y="455054"/>
                  <a:pt x="829614" y="429295"/>
                  <a:pt x="978794" y="392805"/>
                </a:cubicBezTo>
                <a:cubicBezTo>
                  <a:pt x="1127974" y="356315"/>
                  <a:pt x="1398431" y="408905"/>
                  <a:pt x="1526146" y="321972"/>
                </a:cubicBezTo>
                <a:cubicBezTo>
                  <a:pt x="1653861" y="235039"/>
                  <a:pt x="1733281" y="156693"/>
                  <a:pt x="1822360" y="103031"/>
                </a:cubicBezTo>
                <a:cubicBezTo>
                  <a:pt x="1904945" y="52364"/>
                  <a:pt x="1991395" y="41856"/>
                  <a:pt x="20606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p:cNvSpPr/>
          <p:nvPr/>
        </p:nvSpPr>
        <p:spPr>
          <a:xfrm>
            <a:off x="4648430" y="2986263"/>
            <a:ext cx="1053376" cy="1957588"/>
          </a:xfrm>
          <a:custGeom>
            <a:avLst/>
            <a:gdLst>
              <a:gd name="connsiteX0" fmla="*/ 0 w 1071810"/>
              <a:gd name="connsiteY0" fmla="*/ 0 h 1957588"/>
              <a:gd name="connsiteX1" fmla="*/ 560231 w 1071810"/>
              <a:gd name="connsiteY1" fmla="*/ 135228 h 1957588"/>
              <a:gd name="connsiteX2" fmla="*/ 824248 w 1071810"/>
              <a:gd name="connsiteY2" fmla="*/ 804929 h 1957588"/>
              <a:gd name="connsiteX3" fmla="*/ 1056068 w 1071810"/>
              <a:gd name="connsiteY3" fmla="*/ 965915 h 1957588"/>
              <a:gd name="connsiteX4" fmla="*/ 1023871 w 1071810"/>
              <a:gd name="connsiteY4" fmla="*/ 1474631 h 1957588"/>
              <a:gd name="connsiteX5" fmla="*/ 804930 w 1071810"/>
              <a:gd name="connsiteY5" fmla="*/ 1957588 h 1957588"/>
              <a:gd name="connsiteX0" fmla="*/ 0 w 1071810"/>
              <a:gd name="connsiteY0" fmla="*/ 0 h 1957588"/>
              <a:gd name="connsiteX1" fmla="*/ 560231 w 1071810"/>
              <a:gd name="connsiteY1" fmla="*/ 135228 h 1957588"/>
              <a:gd name="connsiteX2" fmla="*/ 824248 w 1071810"/>
              <a:gd name="connsiteY2" fmla="*/ 804929 h 1957588"/>
              <a:gd name="connsiteX3" fmla="*/ 1056068 w 1071810"/>
              <a:gd name="connsiteY3" fmla="*/ 1010991 h 1957588"/>
              <a:gd name="connsiteX4" fmla="*/ 1023871 w 1071810"/>
              <a:gd name="connsiteY4" fmla="*/ 1474631 h 1957588"/>
              <a:gd name="connsiteX5" fmla="*/ 804930 w 1071810"/>
              <a:gd name="connsiteY5" fmla="*/ 1957588 h 1957588"/>
              <a:gd name="connsiteX0" fmla="*/ 0 w 1103290"/>
              <a:gd name="connsiteY0" fmla="*/ 0 h 1957588"/>
              <a:gd name="connsiteX1" fmla="*/ 560231 w 1103290"/>
              <a:gd name="connsiteY1" fmla="*/ 135228 h 1957588"/>
              <a:gd name="connsiteX2" fmla="*/ 824248 w 1103290"/>
              <a:gd name="connsiteY2" fmla="*/ 804929 h 1957588"/>
              <a:gd name="connsiteX3" fmla="*/ 1056068 w 1103290"/>
              <a:gd name="connsiteY3" fmla="*/ 1010991 h 1957588"/>
              <a:gd name="connsiteX4" fmla="*/ 1023871 w 1103290"/>
              <a:gd name="connsiteY4" fmla="*/ 1474631 h 1957588"/>
              <a:gd name="connsiteX5" fmla="*/ 804930 w 1103290"/>
              <a:gd name="connsiteY5" fmla="*/ 1957588 h 1957588"/>
              <a:gd name="connsiteX0" fmla="*/ 0 w 1103290"/>
              <a:gd name="connsiteY0" fmla="*/ 0 h 1957588"/>
              <a:gd name="connsiteX1" fmla="*/ 560231 w 1103290"/>
              <a:gd name="connsiteY1" fmla="*/ 135228 h 1957588"/>
              <a:gd name="connsiteX2" fmla="*/ 824248 w 1103290"/>
              <a:gd name="connsiteY2" fmla="*/ 804929 h 1957588"/>
              <a:gd name="connsiteX3" fmla="*/ 1056068 w 1103290"/>
              <a:gd name="connsiteY3" fmla="*/ 1010991 h 1957588"/>
              <a:gd name="connsiteX4" fmla="*/ 1023871 w 1103290"/>
              <a:gd name="connsiteY4" fmla="*/ 1474631 h 1957588"/>
              <a:gd name="connsiteX5" fmla="*/ 804930 w 1103290"/>
              <a:gd name="connsiteY5" fmla="*/ 1957588 h 1957588"/>
              <a:gd name="connsiteX0" fmla="*/ 0 w 1103290"/>
              <a:gd name="connsiteY0" fmla="*/ 0 h 1957588"/>
              <a:gd name="connsiteX1" fmla="*/ 560231 w 1103290"/>
              <a:gd name="connsiteY1" fmla="*/ 135228 h 1957588"/>
              <a:gd name="connsiteX2" fmla="*/ 824248 w 1103290"/>
              <a:gd name="connsiteY2" fmla="*/ 804929 h 1957588"/>
              <a:gd name="connsiteX3" fmla="*/ 1056068 w 1103290"/>
              <a:gd name="connsiteY3" fmla="*/ 1010991 h 1957588"/>
              <a:gd name="connsiteX4" fmla="*/ 1023871 w 1103290"/>
              <a:gd name="connsiteY4" fmla="*/ 1474631 h 1957588"/>
              <a:gd name="connsiteX5" fmla="*/ 804930 w 1103290"/>
              <a:gd name="connsiteY5" fmla="*/ 1957588 h 1957588"/>
              <a:gd name="connsiteX0" fmla="*/ 0 w 1071810"/>
              <a:gd name="connsiteY0" fmla="*/ 0 h 1957588"/>
              <a:gd name="connsiteX1" fmla="*/ 560231 w 1071810"/>
              <a:gd name="connsiteY1" fmla="*/ 135228 h 1957588"/>
              <a:gd name="connsiteX2" fmla="*/ 824248 w 1071810"/>
              <a:gd name="connsiteY2" fmla="*/ 804929 h 1957588"/>
              <a:gd name="connsiteX3" fmla="*/ 1056068 w 1071810"/>
              <a:gd name="connsiteY3" fmla="*/ 1010991 h 1957588"/>
              <a:gd name="connsiteX4" fmla="*/ 1023871 w 1071810"/>
              <a:gd name="connsiteY4" fmla="*/ 1474631 h 1957588"/>
              <a:gd name="connsiteX5" fmla="*/ 804930 w 1071810"/>
              <a:gd name="connsiteY5" fmla="*/ 1957588 h 1957588"/>
              <a:gd name="connsiteX0" fmla="*/ 0 w 1126186"/>
              <a:gd name="connsiteY0" fmla="*/ 0 h 1957588"/>
              <a:gd name="connsiteX1" fmla="*/ 560231 w 1126186"/>
              <a:gd name="connsiteY1" fmla="*/ 135228 h 1957588"/>
              <a:gd name="connsiteX2" fmla="*/ 824248 w 1126186"/>
              <a:gd name="connsiteY2" fmla="*/ 804929 h 1957588"/>
              <a:gd name="connsiteX3" fmla="*/ 1056068 w 1126186"/>
              <a:gd name="connsiteY3" fmla="*/ 1010991 h 1957588"/>
              <a:gd name="connsiteX4" fmla="*/ 1023871 w 1126186"/>
              <a:gd name="connsiteY4" fmla="*/ 1474631 h 1957588"/>
              <a:gd name="connsiteX5" fmla="*/ 804930 w 1126186"/>
              <a:gd name="connsiteY5" fmla="*/ 1957588 h 1957588"/>
              <a:gd name="connsiteX0" fmla="*/ 0 w 1130647"/>
              <a:gd name="connsiteY0" fmla="*/ 0 h 1957588"/>
              <a:gd name="connsiteX1" fmla="*/ 560231 w 1130647"/>
              <a:gd name="connsiteY1" fmla="*/ 135228 h 1957588"/>
              <a:gd name="connsiteX2" fmla="*/ 824248 w 1130647"/>
              <a:gd name="connsiteY2" fmla="*/ 804929 h 1957588"/>
              <a:gd name="connsiteX3" fmla="*/ 1056068 w 1130647"/>
              <a:gd name="connsiteY3" fmla="*/ 1010991 h 1957588"/>
              <a:gd name="connsiteX4" fmla="*/ 1023871 w 1130647"/>
              <a:gd name="connsiteY4" fmla="*/ 1474631 h 1957588"/>
              <a:gd name="connsiteX5" fmla="*/ 804930 w 1130647"/>
              <a:gd name="connsiteY5" fmla="*/ 1957588 h 1957588"/>
              <a:gd name="connsiteX0" fmla="*/ 0 w 1075310"/>
              <a:gd name="connsiteY0" fmla="*/ 0 h 1957588"/>
              <a:gd name="connsiteX1" fmla="*/ 560231 w 1075310"/>
              <a:gd name="connsiteY1" fmla="*/ 135228 h 1957588"/>
              <a:gd name="connsiteX2" fmla="*/ 843969 w 1075310"/>
              <a:gd name="connsiteY2" fmla="*/ 766293 h 1957588"/>
              <a:gd name="connsiteX3" fmla="*/ 1056068 w 1075310"/>
              <a:gd name="connsiteY3" fmla="*/ 1010991 h 1957588"/>
              <a:gd name="connsiteX4" fmla="*/ 1023871 w 1075310"/>
              <a:gd name="connsiteY4" fmla="*/ 1474631 h 1957588"/>
              <a:gd name="connsiteX5" fmla="*/ 804930 w 1075310"/>
              <a:gd name="connsiteY5" fmla="*/ 1957588 h 19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10" h="1957588">
                <a:moveTo>
                  <a:pt x="0" y="0"/>
                </a:moveTo>
                <a:cubicBezTo>
                  <a:pt x="211428" y="536"/>
                  <a:pt x="419570" y="7513"/>
                  <a:pt x="560231" y="135228"/>
                </a:cubicBezTo>
                <a:cubicBezTo>
                  <a:pt x="700892" y="262943"/>
                  <a:pt x="761329" y="620332"/>
                  <a:pt x="843969" y="766293"/>
                </a:cubicBezTo>
                <a:cubicBezTo>
                  <a:pt x="926609" y="912254"/>
                  <a:pt x="1026084" y="892935"/>
                  <a:pt x="1056068" y="1010991"/>
                </a:cubicBezTo>
                <a:cubicBezTo>
                  <a:pt x="1086052" y="1129047"/>
                  <a:pt x="1085045" y="1323304"/>
                  <a:pt x="1023871" y="1474631"/>
                </a:cubicBezTo>
                <a:cubicBezTo>
                  <a:pt x="962697" y="1625958"/>
                  <a:pt x="893472" y="1798749"/>
                  <a:pt x="804930" y="19575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37"/>
          <p:cNvSpPr/>
          <p:nvPr/>
        </p:nvSpPr>
        <p:spPr>
          <a:xfrm>
            <a:off x="6172429" y="2902406"/>
            <a:ext cx="334949" cy="258720"/>
          </a:xfrm>
          <a:custGeom>
            <a:avLst/>
            <a:gdLst>
              <a:gd name="connsiteX0" fmla="*/ 0 w 470084"/>
              <a:gd name="connsiteY0" fmla="*/ 167763 h 291833"/>
              <a:gd name="connsiteX1" fmla="*/ 244699 w 470084"/>
              <a:gd name="connsiteY1" fmla="*/ 338 h 291833"/>
              <a:gd name="connsiteX2" fmla="*/ 470079 w 470084"/>
              <a:gd name="connsiteY2" fmla="*/ 129126 h 291833"/>
              <a:gd name="connsiteX3" fmla="*/ 238259 w 470084"/>
              <a:gd name="connsiteY3" fmla="*/ 290112 h 291833"/>
              <a:gd name="connsiteX4" fmla="*/ 38637 w 470084"/>
              <a:gd name="connsiteY4" fmla="*/ 199960 h 291833"/>
              <a:gd name="connsiteX0" fmla="*/ 0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0" fmla="*/ 0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5" fmla="*/ 0 w 470084"/>
              <a:gd name="connsiteY5" fmla="*/ 167763 h 290359"/>
              <a:gd name="connsiteX0" fmla="*/ 77273 w 470084"/>
              <a:gd name="connsiteY0" fmla="*/ 167763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5" fmla="*/ 77273 w 470084"/>
              <a:gd name="connsiteY5" fmla="*/ 167763 h 290359"/>
              <a:gd name="connsiteX0" fmla="*/ 0 w 470084"/>
              <a:gd name="connsiteY0" fmla="*/ 161324 h 290359"/>
              <a:gd name="connsiteX1" fmla="*/ 244699 w 470084"/>
              <a:gd name="connsiteY1" fmla="*/ 338 h 290359"/>
              <a:gd name="connsiteX2" fmla="*/ 470079 w 470084"/>
              <a:gd name="connsiteY2" fmla="*/ 129126 h 290359"/>
              <a:gd name="connsiteX3" fmla="*/ 238259 w 470084"/>
              <a:gd name="connsiteY3" fmla="*/ 290112 h 290359"/>
              <a:gd name="connsiteX4" fmla="*/ 0 w 470084"/>
              <a:gd name="connsiteY4" fmla="*/ 161324 h 290359"/>
              <a:gd name="connsiteX0" fmla="*/ 0 w 431447"/>
              <a:gd name="connsiteY0" fmla="*/ 109569 h 289938"/>
              <a:gd name="connsiteX1" fmla="*/ 206062 w 431447"/>
              <a:gd name="connsiteY1" fmla="*/ 99 h 289938"/>
              <a:gd name="connsiteX2" fmla="*/ 431442 w 431447"/>
              <a:gd name="connsiteY2" fmla="*/ 128887 h 289938"/>
              <a:gd name="connsiteX3" fmla="*/ 199622 w 431447"/>
              <a:gd name="connsiteY3" fmla="*/ 289873 h 289938"/>
              <a:gd name="connsiteX4" fmla="*/ 0 w 431447"/>
              <a:gd name="connsiteY4" fmla="*/ 109569 h 289938"/>
              <a:gd name="connsiteX0" fmla="*/ 0 w 431447"/>
              <a:gd name="connsiteY0" fmla="*/ 135238 h 289793"/>
              <a:gd name="connsiteX1" fmla="*/ 206062 w 431447"/>
              <a:gd name="connsiteY1" fmla="*/ 11 h 289793"/>
              <a:gd name="connsiteX2" fmla="*/ 431442 w 431447"/>
              <a:gd name="connsiteY2" fmla="*/ 128799 h 289793"/>
              <a:gd name="connsiteX3" fmla="*/ 199622 w 431447"/>
              <a:gd name="connsiteY3" fmla="*/ 289785 h 289793"/>
              <a:gd name="connsiteX4" fmla="*/ 0 w 431447"/>
              <a:gd name="connsiteY4" fmla="*/ 135238 h 289793"/>
              <a:gd name="connsiteX0" fmla="*/ 0 w 431447"/>
              <a:gd name="connsiteY0" fmla="*/ 135238 h 289793"/>
              <a:gd name="connsiteX1" fmla="*/ 206062 w 431447"/>
              <a:gd name="connsiteY1" fmla="*/ 11 h 289793"/>
              <a:gd name="connsiteX2" fmla="*/ 431442 w 431447"/>
              <a:gd name="connsiteY2" fmla="*/ 128799 h 289793"/>
              <a:gd name="connsiteX3" fmla="*/ 199622 w 431447"/>
              <a:gd name="connsiteY3" fmla="*/ 289785 h 289793"/>
              <a:gd name="connsiteX4" fmla="*/ 0 w 431447"/>
              <a:gd name="connsiteY4" fmla="*/ 135238 h 289793"/>
              <a:gd name="connsiteX0" fmla="*/ 0 w 431447"/>
              <a:gd name="connsiteY0" fmla="*/ 135238 h 289809"/>
              <a:gd name="connsiteX1" fmla="*/ 206062 w 431447"/>
              <a:gd name="connsiteY1" fmla="*/ 11 h 289809"/>
              <a:gd name="connsiteX2" fmla="*/ 431442 w 431447"/>
              <a:gd name="connsiteY2" fmla="*/ 128799 h 289809"/>
              <a:gd name="connsiteX3" fmla="*/ 199622 w 431447"/>
              <a:gd name="connsiteY3" fmla="*/ 289785 h 289809"/>
              <a:gd name="connsiteX4" fmla="*/ 0 w 431447"/>
              <a:gd name="connsiteY4" fmla="*/ 135238 h 289809"/>
              <a:gd name="connsiteX0" fmla="*/ 0 w 437289"/>
              <a:gd name="connsiteY0" fmla="*/ 139480 h 294051"/>
              <a:gd name="connsiteX1" fmla="*/ 206062 w 437289"/>
              <a:gd name="connsiteY1" fmla="*/ 4253 h 294051"/>
              <a:gd name="connsiteX2" fmla="*/ 354169 w 437289"/>
              <a:gd name="connsiteY2" fmla="*/ 42889 h 294051"/>
              <a:gd name="connsiteX3" fmla="*/ 431442 w 437289"/>
              <a:gd name="connsiteY3" fmla="*/ 133041 h 294051"/>
              <a:gd name="connsiteX4" fmla="*/ 199622 w 437289"/>
              <a:gd name="connsiteY4" fmla="*/ 294027 h 294051"/>
              <a:gd name="connsiteX5" fmla="*/ 0 w 437289"/>
              <a:gd name="connsiteY5" fmla="*/ 139480 h 294051"/>
              <a:gd name="connsiteX0" fmla="*/ 0 w 397879"/>
              <a:gd name="connsiteY0" fmla="*/ 139480 h 295308"/>
              <a:gd name="connsiteX1" fmla="*/ 206062 w 397879"/>
              <a:gd name="connsiteY1" fmla="*/ 4253 h 295308"/>
              <a:gd name="connsiteX2" fmla="*/ 354169 w 397879"/>
              <a:gd name="connsiteY2" fmla="*/ 42889 h 295308"/>
              <a:gd name="connsiteX3" fmla="*/ 386366 w 397879"/>
              <a:gd name="connsiteY3" fmla="*/ 203875 h 295308"/>
              <a:gd name="connsiteX4" fmla="*/ 199622 w 397879"/>
              <a:gd name="connsiteY4" fmla="*/ 294027 h 295308"/>
              <a:gd name="connsiteX5" fmla="*/ 0 w 397879"/>
              <a:gd name="connsiteY5" fmla="*/ 139480 h 295308"/>
              <a:gd name="connsiteX0" fmla="*/ 0 w 381136"/>
              <a:gd name="connsiteY0" fmla="*/ 139480 h 295307"/>
              <a:gd name="connsiteX1" fmla="*/ 206062 w 381136"/>
              <a:gd name="connsiteY1" fmla="*/ 4253 h 295307"/>
              <a:gd name="connsiteX2" fmla="*/ 354169 w 381136"/>
              <a:gd name="connsiteY2" fmla="*/ 42889 h 295307"/>
              <a:gd name="connsiteX3" fmla="*/ 360609 w 381136"/>
              <a:gd name="connsiteY3" fmla="*/ 203875 h 295307"/>
              <a:gd name="connsiteX4" fmla="*/ 199622 w 381136"/>
              <a:gd name="connsiteY4" fmla="*/ 294027 h 295307"/>
              <a:gd name="connsiteX5" fmla="*/ 0 w 381136"/>
              <a:gd name="connsiteY5" fmla="*/ 139480 h 295307"/>
              <a:gd name="connsiteX0" fmla="*/ 0 w 360617"/>
              <a:gd name="connsiteY0" fmla="*/ 136775 h 292730"/>
              <a:gd name="connsiteX1" fmla="*/ 206062 w 360617"/>
              <a:gd name="connsiteY1" fmla="*/ 1548 h 292730"/>
              <a:gd name="connsiteX2" fmla="*/ 360609 w 360617"/>
              <a:gd name="connsiteY2" fmla="*/ 201170 h 292730"/>
              <a:gd name="connsiteX3" fmla="*/ 199622 w 360617"/>
              <a:gd name="connsiteY3" fmla="*/ 291322 h 292730"/>
              <a:gd name="connsiteX4" fmla="*/ 0 w 360617"/>
              <a:gd name="connsiteY4" fmla="*/ 136775 h 292730"/>
              <a:gd name="connsiteX0" fmla="*/ 0 w 354179"/>
              <a:gd name="connsiteY0" fmla="*/ 135251 h 289806"/>
              <a:gd name="connsiteX1" fmla="*/ 206062 w 354179"/>
              <a:gd name="connsiteY1" fmla="*/ 24 h 289806"/>
              <a:gd name="connsiteX2" fmla="*/ 354170 w 354179"/>
              <a:gd name="connsiteY2" fmla="*/ 141691 h 289806"/>
              <a:gd name="connsiteX3" fmla="*/ 199622 w 354179"/>
              <a:gd name="connsiteY3" fmla="*/ 289798 h 289806"/>
              <a:gd name="connsiteX4" fmla="*/ 0 w 354179"/>
              <a:gd name="connsiteY4" fmla="*/ 135251 h 289806"/>
              <a:gd name="connsiteX0" fmla="*/ 0 w 354209"/>
              <a:gd name="connsiteY0" fmla="*/ 103161 h 257716"/>
              <a:gd name="connsiteX1" fmla="*/ 212502 w 354209"/>
              <a:gd name="connsiteY1" fmla="*/ 131 h 257716"/>
              <a:gd name="connsiteX2" fmla="*/ 354170 w 354209"/>
              <a:gd name="connsiteY2" fmla="*/ 109601 h 257716"/>
              <a:gd name="connsiteX3" fmla="*/ 199622 w 354209"/>
              <a:gd name="connsiteY3" fmla="*/ 257708 h 257716"/>
              <a:gd name="connsiteX4" fmla="*/ 0 w 354209"/>
              <a:gd name="connsiteY4" fmla="*/ 103161 h 257716"/>
              <a:gd name="connsiteX0" fmla="*/ 0 w 347769"/>
              <a:gd name="connsiteY0" fmla="*/ 141951 h 259604"/>
              <a:gd name="connsiteX1" fmla="*/ 206062 w 347769"/>
              <a:gd name="connsiteY1" fmla="*/ 284 h 259604"/>
              <a:gd name="connsiteX2" fmla="*/ 347730 w 347769"/>
              <a:gd name="connsiteY2" fmla="*/ 109754 h 259604"/>
              <a:gd name="connsiteX3" fmla="*/ 193182 w 347769"/>
              <a:gd name="connsiteY3" fmla="*/ 257861 h 259604"/>
              <a:gd name="connsiteX4" fmla="*/ 0 w 347769"/>
              <a:gd name="connsiteY4" fmla="*/ 141951 h 259604"/>
              <a:gd name="connsiteX0" fmla="*/ 0 w 347776"/>
              <a:gd name="connsiteY0" fmla="*/ 141940 h 243057"/>
              <a:gd name="connsiteX1" fmla="*/ 206062 w 347776"/>
              <a:gd name="connsiteY1" fmla="*/ 273 h 243057"/>
              <a:gd name="connsiteX2" fmla="*/ 347730 w 347776"/>
              <a:gd name="connsiteY2" fmla="*/ 109743 h 243057"/>
              <a:gd name="connsiteX3" fmla="*/ 218939 w 347776"/>
              <a:gd name="connsiteY3" fmla="*/ 238532 h 243057"/>
              <a:gd name="connsiteX4" fmla="*/ 0 w 347776"/>
              <a:gd name="connsiteY4" fmla="*/ 141940 h 243057"/>
              <a:gd name="connsiteX0" fmla="*/ 0 w 348424"/>
              <a:gd name="connsiteY0" fmla="*/ 141951 h 259605"/>
              <a:gd name="connsiteX1" fmla="*/ 206062 w 348424"/>
              <a:gd name="connsiteY1" fmla="*/ 284 h 259605"/>
              <a:gd name="connsiteX2" fmla="*/ 347730 w 348424"/>
              <a:gd name="connsiteY2" fmla="*/ 109754 h 259605"/>
              <a:gd name="connsiteX3" fmla="*/ 148106 w 348424"/>
              <a:gd name="connsiteY3" fmla="*/ 257862 h 259605"/>
              <a:gd name="connsiteX4" fmla="*/ 0 w 348424"/>
              <a:gd name="connsiteY4" fmla="*/ 141951 h 259605"/>
              <a:gd name="connsiteX0" fmla="*/ 0 w 335627"/>
              <a:gd name="connsiteY0" fmla="*/ 141759 h 258667"/>
              <a:gd name="connsiteX1" fmla="*/ 206062 w 335627"/>
              <a:gd name="connsiteY1" fmla="*/ 92 h 258667"/>
              <a:gd name="connsiteX2" fmla="*/ 334851 w 335627"/>
              <a:gd name="connsiteY2" fmla="*/ 122441 h 258667"/>
              <a:gd name="connsiteX3" fmla="*/ 148106 w 335627"/>
              <a:gd name="connsiteY3" fmla="*/ 257670 h 258667"/>
              <a:gd name="connsiteX4" fmla="*/ 0 w 335627"/>
              <a:gd name="connsiteY4" fmla="*/ 141759 h 258667"/>
              <a:gd name="connsiteX0" fmla="*/ 0 w 334949"/>
              <a:gd name="connsiteY0" fmla="*/ 141812 h 258720"/>
              <a:gd name="connsiteX1" fmla="*/ 206062 w 334949"/>
              <a:gd name="connsiteY1" fmla="*/ 145 h 258720"/>
              <a:gd name="connsiteX2" fmla="*/ 334851 w 334949"/>
              <a:gd name="connsiteY2" fmla="*/ 122494 h 258720"/>
              <a:gd name="connsiteX3" fmla="*/ 148106 w 334949"/>
              <a:gd name="connsiteY3" fmla="*/ 257723 h 258720"/>
              <a:gd name="connsiteX4" fmla="*/ 0 w 334949"/>
              <a:gd name="connsiteY4" fmla="*/ 141812 h 2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49" h="258720">
                <a:moveTo>
                  <a:pt x="0" y="141812"/>
                </a:moveTo>
                <a:cubicBezTo>
                  <a:pt x="49369" y="40928"/>
                  <a:pt x="150254" y="3365"/>
                  <a:pt x="206062" y="145"/>
                </a:cubicBezTo>
                <a:cubicBezTo>
                  <a:pt x="261870" y="-3075"/>
                  <a:pt x="338071" y="47367"/>
                  <a:pt x="334851" y="122494"/>
                </a:cubicBezTo>
                <a:cubicBezTo>
                  <a:pt x="331631" y="197621"/>
                  <a:pt x="203914" y="254503"/>
                  <a:pt x="148106" y="257723"/>
                </a:cubicBezTo>
                <a:cubicBezTo>
                  <a:pt x="92298" y="260943"/>
                  <a:pt x="63857" y="263624"/>
                  <a:pt x="0" y="14181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4563629" y="3552138"/>
            <a:ext cx="923651" cy="369332"/>
          </a:xfrm>
          <a:prstGeom prst="rect">
            <a:avLst/>
          </a:prstGeom>
          <a:noFill/>
        </p:spPr>
        <p:txBody>
          <a:bodyPr wrap="none" rtlCol="0">
            <a:spAutoFit/>
          </a:bodyPr>
          <a:lstStyle/>
          <a:p>
            <a:r>
              <a:rPr lang="en-GB" i="1" dirty="0" smtClean="0">
                <a:solidFill>
                  <a:srgbClr val="C00000"/>
                </a:solidFill>
              </a:rPr>
              <a:t>warmer</a:t>
            </a:r>
            <a:endParaRPr lang="en-GB" i="1" dirty="0">
              <a:solidFill>
                <a:srgbClr val="C00000"/>
              </a:solidFill>
            </a:endParaRPr>
          </a:p>
        </p:txBody>
      </p:sp>
      <p:sp>
        <p:nvSpPr>
          <p:cNvPr id="40" name="TextBox 39"/>
          <p:cNvSpPr txBox="1"/>
          <p:nvPr/>
        </p:nvSpPr>
        <p:spPr>
          <a:xfrm>
            <a:off x="4986652" y="1969539"/>
            <a:ext cx="816249" cy="369332"/>
          </a:xfrm>
          <a:prstGeom prst="rect">
            <a:avLst/>
          </a:prstGeom>
          <a:noFill/>
        </p:spPr>
        <p:txBody>
          <a:bodyPr wrap="none" rtlCol="0">
            <a:spAutoFit/>
          </a:bodyPr>
          <a:lstStyle/>
          <a:p>
            <a:r>
              <a:rPr lang="en-GB" i="1" dirty="0">
                <a:solidFill>
                  <a:srgbClr val="C00000"/>
                </a:solidFill>
              </a:rPr>
              <a:t>m</a:t>
            </a:r>
            <a:r>
              <a:rPr lang="en-GB" i="1" dirty="0" smtClean="0">
                <a:solidFill>
                  <a:srgbClr val="C00000"/>
                </a:solidFill>
              </a:rPr>
              <a:t>ilder </a:t>
            </a:r>
            <a:endParaRPr lang="en-GB" i="1" dirty="0">
              <a:solidFill>
                <a:srgbClr val="C00000"/>
              </a:solidFill>
            </a:endParaRPr>
          </a:p>
        </p:txBody>
      </p:sp>
      <p:sp>
        <p:nvSpPr>
          <p:cNvPr id="41" name="TextBox 40"/>
          <p:cNvSpPr txBox="1"/>
          <p:nvPr/>
        </p:nvSpPr>
        <p:spPr>
          <a:xfrm>
            <a:off x="6062259" y="2465095"/>
            <a:ext cx="819455" cy="338554"/>
          </a:xfrm>
          <a:prstGeom prst="rect">
            <a:avLst/>
          </a:prstGeom>
          <a:noFill/>
        </p:spPr>
        <p:txBody>
          <a:bodyPr wrap="none" rtlCol="0">
            <a:spAutoFit/>
          </a:bodyPr>
          <a:lstStyle/>
          <a:p>
            <a:r>
              <a:rPr lang="en-GB" sz="1600" i="1" dirty="0" smtClean="0">
                <a:solidFill>
                  <a:srgbClr val="C00000"/>
                </a:solidFill>
              </a:rPr>
              <a:t>warmer</a:t>
            </a:r>
            <a:endParaRPr lang="en-GB" sz="1600" i="1" dirty="0">
              <a:solidFill>
                <a:srgbClr val="C00000"/>
              </a:solidFill>
            </a:endParaRPr>
          </a:p>
        </p:txBody>
      </p:sp>
      <p:cxnSp>
        <p:nvCxnSpPr>
          <p:cNvPr id="42" name="Straight Arrow Connector 41"/>
          <p:cNvCxnSpPr/>
          <p:nvPr/>
        </p:nvCxnSpPr>
        <p:spPr>
          <a:xfrm flipH="1">
            <a:off x="6335795" y="2777706"/>
            <a:ext cx="136192" cy="122832"/>
          </a:xfrm>
          <a:prstGeom prst="straightConnector1">
            <a:avLst/>
          </a:prstGeom>
          <a:ln w="127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78138" y="1892537"/>
            <a:ext cx="816249" cy="369332"/>
          </a:xfrm>
          <a:prstGeom prst="rect">
            <a:avLst/>
          </a:prstGeom>
          <a:noFill/>
        </p:spPr>
        <p:txBody>
          <a:bodyPr wrap="none" rtlCol="0">
            <a:spAutoFit/>
          </a:bodyPr>
          <a:lstStyle/>
          <a:p>
            <a:r>
              <a:rPr lang="en-GB" i="1" dirty="0">
                <a:solidFill>
                  <a:srgbClr val="C00000"/>
                </a:solidFill>
              </a:rPr>
              <a:t>m</a:t>
            </a:r>
            <a:r>
              <a:rPr lang="en-GB" i="1" dirty="0" smtClean="0">
                <a:solidFill>
                  <a:srgbClr val="C00000"/>
                </a:solidFill>
              </a:rPr>
              <a:t>ilder </a:t>
            </a:r>
            <a:endParaRPr lang="en-GB" i="1" dirty="0">
              <a:solidFill>
                <a:srgbClr val="C00000"/>
              </a:solidFill>
            </a:endParaRPr>
          </a:p>
        </p:txBody>
      </p:sp>
      <p:sp>
        <p:nvSpPr>
          <p:cNvPr id="44" name="TextBox 43"/>
          <p:cNvSpPr txBox="1"/>
          <p:nvPr/>
        </p:nvSpPr>
        <p:spPr>
          <a:xfrm>
            <a:off x="5462375" y="4609357"/>
            <a:ext cx="1297150" cy="369332"/>
          </a:xfrm>
          <a:prstGeom prst="rect">
            <a:avLst/>
          </a:prstGeom>
          <a:noFill/>
        </p:spPr>
        <p:txBody>
          <a:bodyPr wrap="none" rtlCol="0">
            <a:spAutoFit/>
          </a:bodyPr>
          <a:lstStyle/>
          <a:p>
            <a:r>
              <a:rPr lang="en-GB" i="1" dirty="0" smtClean="0">
                <a:solidFill>
                  <a:srgbClr val="C00000"/>
                </a:solidFill>
              </a:rPr>
              <a:t>changeable</a:t>
            </a:r>
            <a:endParaRPr lang="en-GB" i="1" dirty="0">
              <a:solidFill>
                <a:srgbClr val="C00000"/>
              </a:solidFill>
            </a:endParaRPr>
          </a:p>
        </p:txBody>
      </p:sp>
      <p:sp>
        <p:nvSpPr>
          <p:cNvPr id="45" name="TextBox 44"/>
          <p:cNvSpPr txBox="1"/>
          <p:nvPr/>
        </p:nvSpPr>
        <p:spPr>
          <a:xfrm>
            <a:off x="7540322" y="4355515"/>
            <a:ext cx="819455" cy="338554"/>
          </a:xfrm>
          <a:prstGeom prst="rect">
            <a:avLst/>
          </a:prstGeom>
          <a:noFill/>
        </p:spPr>
        <p:txBody>
          <a:bodyPr wrap="none" rtlCol="0">
            <a:spAutoFit/>
          </a:bodyPr>
          <a:lstStyle/>
          <a:p>
            <a:r>
              <a:rPr lang="en-GB" sz="1600" i="1" dirty="0" smtClean="0">
                <a:solidFill>
                  <a:srgbClr val="C00000"/>
                </a:solidFill>
              </a:rPr>
              <a:t>warmer</a:t>
            </a:r>
            <a:endParaRPr lang="en-GB" sz="1600" i="1" dirty="0">
              <a:solidFill>
                <a:srgbClr val="C00000"/>
              </a:solidFill>
            </a:endParaRPr>
          </a:p>
        </p:txBody>
      </p:sp>
      <p:sp>
        <p:nvSpPr>
          <p:cNvPr id="46" name="TextBox 45"/>
          <p:cNvSpPr txBox="1"/>
          <p:nvPr/>
        </p:nvSpPr>
        <p:spPr>
          <a:xfrm>
            <a:off x="8168352" y="3172043"/>
            <a:ext cx="819455" cy="338554"/>
          </a:xfrm>
          <a:prstGeom prst="rect">
            <a:avLst/>
          </a:prstGeom>
          <a:noFill/>
        </p:spPr>
        <p:txBody>
          <a:bodyPr wrap="none" rtlCol="0">
            <a:spAutoFit/>
          </a:bodyPr>
          <a:lstStyle/>
          <a:p>
            <a:r>
              <a:rPr lang="en-GB" sz="1600" i="1" dirty="0" smtClean="0">
                <a:solidFill>
                  <a:srgbClr val="C00000"/>
                </a:solidFill>
              </a:rPr>
              <a:t>warmer</a:t>
            </a:r>
            <a:endParaRPr lang="en-GB" sz="1600" i="1" dirty="0">
              <a:solidFill>
                <a:srgbClr val="C00000"/>
              </a:solidFill>
            </a:endParaRPr>
          </a:p>
        </p:txBody>
      </p:sp>
      <p:sp>
        <p:nvSpPr>
          <p:cNvPr id="47" name="TextBox 46"/>
          <p:cNvSpPr txBox="1"/>
          <p:nvPr/>
        </p:nvSpPr>
        <p:spPr>
          <a:xfrm>
            <a:off x="7361359" y="2740626"/>
            <a:ext cx="843501" cy="338554"/>
          </a:xfrm>
          <a:prstGeom prst="rect">
            <a:avLst/>
          </a:prstGeom>
          <a:noFill/>
        </p:spPr>
        <p:txBody>
          <a:bodyPr wrap="none" rtlCol="0">
            <a:spAutoFit/>
          </a:bodyPr>
          <a:lstStyle/>
          <a:p>
            <a:r>
              <a:rPr lang="en-GB" sz="1600" i="1" dirty="0" smtClean="0">
                <a:solidFill>
                  <a:srgbClr val="C00000"/>
                </a:solidFill>
              </a:rPr>
              <a:t>average</a:t>
            </a:r>
            <a:endParaRPr lang="en-GB" sz="1600" i="1" dirty="0">
              <a:solidFill>
                <a:srgbClr val="C00000"/>
              </a:solidFill>
            </a:endParaRPr>
          </a:p>
        </p:txBody>
      </p:sp>
      <p:sp>
        <p:nvSpPr>
          <p:cNvPr id="48" name="TextBox 47"/>
          <p:cNvSpPr txBox="1"/>
          <p:nvPr/>
        </p:nvSpPr>
        <p:spPr>
          <a:xfrm>
            <a:off x="5156510" y="2745134"/>
            <a:ext cx="843501" cy="338554"/>
          </a:xfrm>
          <a:prstGeom prst="rect">
            <a:avLst/>
          </a:prstGeom>
          <a:noFill/>
        </p:spPr>
        <p:txBody>
          <a:bodyPr wrap="none" rtlCol="0">
            <a:spAutoFit/>
          </a:bodyPr>
          <a:lstStyle/>
          <a:p>
            <a:r>
              <a:rPr lang="en-GB" sz="1600" i="1" dirty="0" smtClean="0">
                <a:solidFill>
                  <a:srgbClr val="C00000"/>
                </a:solidFill>
              </a:rPr>
              <a:t>average</a:t>
            </a:r>
            <a:endParaRPr lang="en-GB" sz="1600" i="1" dirty="0">
              <a:solidFill>
                <a:srgbClr val="C00000"/>
              </a:solidFill>
            </a:endParaRPr>
          </a:p>
        </p:txBody>
      </p:sp>
      <p:sp>
        <p:nvSpPr>
          <p:cNvPr id="49" name="Freeform 48"/>
          <p:cNvSpPr/>
          <p:nvPr/>
        </p:nvSpPr>
        <p:spPr>
          <a:xfrm>
            <a:off x="5627223" y="3860868"/>
            <a:ext cx="654768" cy="1050785"/>
          </a:xfrm>
          <a:custGeom>
            <a:avLst/>
            <a:gdLst>
              <a:gd name="connsiteX0" fmla="*/ 0 w 881705"/>
              <a:gd name="connsiteY0" fmla="*/ 77085 h 1120274"/>
              <a:gd name="connsiteX1" fmla="*/ 405684 w 881705"/>
              <a:gd name="connsiteY1" fmla="*/ 38449 h 1120274"/>
              <a:gd name="connsiteX2" fmla="*/ 843566 w 881705"/>
              <a:gd name="connsiteY2" fmla="*/ 553603 h 1120274"/>
              <a:gd name="connsiteX3" fmla="*/ 830687 w 881705"/>
              <a:gd name="connsiteY3" fmla="*/ 1120274 h 1120274"/>
              <a:gd name="connsiteX0" fmla="*/ 0 w 877514"/>
              <a:gd name="connsiteY0" fmla="*/ 28863 h 1072052"/>
              <a:gd name="connsiteX1" fmla="*/ 463639 w 877514"/>
              <a:gd name="connsiteY1" fmla="*/ 86819 h 1072052"/>
              <a:gd name="connsiteX2" fmla="*/ 843566 w 877514"/>
              <a:gd name="connsiteY2" fmla="*/ 505381 h 1072052"/>
              <a:gd name="connsiteX3" fmla="*/ 830687 w 877514"/>
              <a:gd name="connsiteY3" fmla="*/ 1072052 h 1072052"/>
              <a:gd name="connsiteX0" fmla="*/ 0 w 839593"/>
              <a:gd name="connsiteY0" fmla="*/ 31688 h 1074877"/>
              <a:gd name="connsiteX1" fmla="*/ 463639 w 839593"/>
              <a:gd name="connsiteY1" fmla="*/ 89644 h 1074877"/>
              <a:gd name="connsiteX2" fmla="*/ 695459 w 839593"/>
              <a:gd name="connsiteY2" fmla="*/ 579040 h 1074877"/>
              <a:gd name="connsiteX3" fmla="*/ 830687 w 839593"/>
              <a:gd name="connsiteY3" fmla="*/ 1074877 h 1074877"/>
              <a:gd name="connsiteX0" fmla="*/ 0 w 698057"/>
              <a:gd name="connsiteY0" fmla="*/ 31688 h 1049119"/>
              <a:gd name="connsiteX1" fmla="*/ 463639 w 698057"/>
              <a:gd name="connsiteY1" fmla="*/ 89644 h 1049119"/>
              <a:gd name="connsiteX2" fmla="*/ 695459 w 698057"/>
              <a:gd name="connsiteY2" fmla="*/ 579040 h 1049119"/>
              <a:gd name="connsiteX3" fmla="*/ 579549 w 698057"/>
              <a:gd name="connsiteY3" fmla="*/ 1049119 h 1049119"/>
              <a:gd name="connsiteX0" fmla="*/ 0 w 654768"/>
              <a:gd name="connsiteY0" fmla="*/ 33354 h 1050785"/>
              <a:gd name="connsiteX1" fmla="*/ 463639 w 654768"/>
              <a:gd name="connsiteY1" fmla="*/ 91310 h 1050785"/>
              <a:gd name="connsiteX2" fmla="*/ 650383 w 654768"/>
              <a:gd name="connsiteY2" fmla="*/ 619343 h 1050785"/>
              <a:gd name="connsiteX3" fmla="*/ 579549 w 654768"/>
              <a:gd name="connsiteY3" fmla="*/ 1050785 h 1050785"/>
            </a:gdLst>
            <a:ahLst/>
            <a:cxnLst>
              <a:cxn ang="0">
                <a:pos x="connsiteX0" y="connsiteY0"/>
              </a:cxn>
              <a:cxn ang="0">
                <a:pos x="connsiteX1" y="connsiteY1"/>
              </a:cxn>
              <a:cxn ang="0">
                <a:pos x="connsiteX2" y="connsiteY2"/>
              </a:cxn>
              <a:cxn ang="0">
                <a:pos x="connsiteX3" y="connsiteY3"/>
              </a:cxn>
            </a:cxnLst>
            <a:rect l="l" t="t" r="r" b="b"/>
            <a:pathLst>
              <a:path w="654768" h="1050785">
                <a:moveTo>
                  <a:pt x="0" y="33354"/>
                </a:moveTo>
                <a:cubicBezTo>
                  <a:pt x="132545" y="-25674"/>
                  <a:pt x="355242" y="-6355"/>
                  <a:pt x="463639" y="91310"/>
                </a:cubicBezTo>
                <a:cubicBezTo>
                  <a:pt x="572036" y="188975"/>
                  <a:pt x="631065" y="459431"/>
                  <a:pt x="650383" y="619343"/>
                </a:cubicBezTo>
                <a:cubicBezTo>
                  <a:pt x="669701" y="779255"/>
                  <a:pt x="621405" y="857601"/>
                  <a:pt x="579549" y="1050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a:off x="1221838" y="3402041"/>
            <a:ext cx="979599" cy="1582566"/>
          </a:xfrm>
          <a:custGeom>
            <a:avLst/>
            <a:gdLst>
              <a:gd name="connsiteX0" fmla="*/ 0 w 881705"/>
              <a:gd name="connsiteY0" fmla="*/ 77085 h 1120274"/>
              <a:gd name="connsiteX1" fmla="*/ 405684 w 881705"/>
              <a:gd name="connsiteY1" fmla="*/ 38449 h 1120274"/>
              <a:gd name="connsiteX2" fmla="*/ 843566 w 881705"/>
              <a:gd name="connsiteY2" fmla="*/ 553603 h 1120274"/>
              <a:gd name="connsiteX3" fmla="*/ 830687 w 881705"/>
              <a:gd name="connsiteY3" fmla="*/ 1120274 h 1120274"/>
              <a:gd name="connsiteX0" fmla="*/ 0 w 877514"/>
              <a:gd name="connsiteY0" fmla="*/ 28863 h 1072052"/>
              <a:gd name="connsiteX1" fmla="*/ 463639 w 877514"/>
              <a:gd name="connsiteY1" fmla="*/ 86819 h 1072052"/>
              <a:gd name="connsiteX2" fmla="*/ 843566 w 877514"/>
              <a:gd name="connsiteY2" fmla="*/ 505381 h 1072052"/>
              <a:gd name="connsiteX3" fmla="*/ 830687 w 877514"/>
              <a:gd name="connsiteY3" fmla="*/ 1072052 h 1072052"/>
              <a:gd name="connsiteX0" fmla="*/ 0 w 839593"/>
              <a:gd name="connsiteY0" fmla="*/ 31688 h 1074877"/>
              <a:gd name="connsiteX1" fmla="*/ 463639 w 839593"/>
              <a:gd name="connsiteY1" fmla="*/ 89644 h 1074877"/>
              <a:gd name="connsiteX2" fmla="*/ 695459 w 839593"/>
              <a:gd name="connsiteY2" fmla="*/ 579040 h 1074877"/>
              <a:gd name="connsiteX3" fmla="*/ 830687 w 839593"/>
              <a:gd name="connsiteY3" fmla="*/ 1074877 h 1074877"/>
              <a:gd name="connsiteX0" fmla="*/ 0 w 698057"/>
              <a:gd name="connsiteY0" fmla="*/ 31688 h 1049119"/>
              <a:gd name="connsiteX1" fmla="*/ 463639 w 698057"/>
              <a:gd name="connsiteY1" fmla="*/ 89644 h 1049119"/>
              <a:gd name="connsiteX2" fmla="*/ 695459 w 698057"/>
              <a:gd name="connsiteY2" fmla="*/ 579040 h 1049119"/>
              <a:gd name="connsiteX3" fmla="*/ 579549 w 698057"/>
              <a:gd name="connsiteY3" fmla="*/ 1049119 h 1049119"/>
              <a:gd name="connsiteX0" fmla="*/ 0 w 654768"/>
              <a:gd name="connsiteY0" fmla="*/ 33354 h 1050785"/>
              <a:gd name="connsiteX1" fmla="*/ 463639 w 654768"/>
              <a:gd name="connsiteY1" fmla="*/ 91310 h 1050785"/>
              <a:gd name="connsiteX2" fmla="*/ 650383 w 654768"/>
              <a:gd name="connsiteY2" fmla="*/ 619343 h 1050785"/>
              <a:gd name="connsiteX3" fmla="*/ 579549 w 654768"/>
              <a:gd name="connsiteY3" fmla="*/ 1050785 h 1050785"/>
              <a:gd name="connsiteX0" fmla="*/ 0 w 997668"/>
              <a:gd name="connsiteY0" fmla="*/ 10831 h 1239492"/>
              <a:gd name="connsiteX1" fmla="*/ 806539 w 997668"/>
              <a:gd name="connsiteY1" fmla="*/ 280017 h 1239492"/>
              <a:gd name="connsiteX2" fmla="*/ 993283 w 997668"/>
              <a:gd name="connsiteY2" fmla="*/ 808050 h 1239492"/>
              <a:gd name="connsiteX3" fmla="*/ 922449 w 997668"/>
              <a:gd name="connsiteY3" fmla="*/ 1239492 h 1239492"/>
              <a:gd name="connsiteX0" fmla="*/ 0 w 959568"/>
              <a:gd name="connsiteY0" fmla="*/ 9920 h 1265662"/>
              <a:gd name="connsiteX1" fmla="*/ 768439 w 959568"/>
              <a:gd name="connsiteY1" fmla="*/ 306187 h 1265662"/>
              <a:gd name="connsiteX2" fmla="*/ 955183 w 959568"/>
              <a:gd name="connsiteY2" fmla="*/ 834220 h 1265662"/>
              <a:gd name="connsiteX3" fmla="*/ 884349 w 959568"/>
              <a:gd name="connsiteY3" fmla="*/ 1265662 h 1265662"/>
              <a:gd name="connsiteX0" fmla="*/ 0 w 968257"/>
              <a:gd name="connsiteY0" fmla="*/ 8697 h 1264439"/>
              <a:gd name="connsiteX1" fmla="*/ 628739 w 968257"/>
              <a:gd name="connsiteY1" fmla="*/ 342877 h 1264439"/>
              <a:gd name="connsiteX2" fmla="*/ 955183 w 968257"/>
              <a:gd name="connsiteY2" fmla="*/ 832997 h 1264439"/>
              <a:gd name="connsiteX3" fmla="*/ 884349 w 968257"/>
              <a:gd name="connsiteY3" fmla="*/ 1264439 h 1264439"/>
              <a:gd name="connsiteX0" fmla="*/ 0 w 957263"/>
              <a:gd name="connsiteY0" fmla="*/ 8697 h 1264439"/>
              <a:gd name="connsiteX1" fmla="*/ 628739 w 957263"/>
              <a:gd name="connsiteY1" fmla="*/ 342877 h 1264439"/>
              <a:gd name="connsiteX2" fmla="*/ 942483 w 957263"/>
              <a:gd name="connsiteY2" fmla="*/ 832997 h 1264439"/>
              <a:gd name="connsiteX3" fmla="*/ 884349 w 957263"/>
              <a:gd name="connsiteY3" fmla="*/ 1264439 h 1264439"/>
              <a:gd name="connsiteX0" fmla="*/ 0 w 1027254"/>
              <a:gd name="connsiteY0" fmla="*/ 8697 h 1264439"/>
              <a:gd name="connsiteX1" fmla="*/ 628739 w 1027254"/>
              <a:gd name="connsiteY1" fmla="*/ 342877 h 1264439"/>
              <a:gd name="connsiteX2" fmla="*/ 942483 w 1027254"/>
              <a:gd name="connsiteY2" fmla="*/ 832997 h 1264439"/>
              <a:gd name="connsiteX3" fmla="*/ 1011349 w 1027254"/>
              <a:gd name="connsiteY3" fmla="*/ 1264439 h 1264439"/>
              <a:gd name="connsiteX0" fmla="*/ 0 w 1011349"/>
              <a:gd name="connsiteY0" fmla="*/ 8697 h 1264439"/>
              <a:gd name="connsiteX1" fmla="*/ 628739 w 1011349"/>
              <a:gd name="connsiteY1" fmla="*/ 342877 h 1264439"/>
              <a:gd name="connsiteX2" fmla="*/ 942483 w 1011349"/>
              <a:gd name="connsiteY2" fmla="*/ 832997 h 1264439"/>
              <a:gd name="connsiteX3" fmla="*/ 1011349 w 1011349"/>
              <a:gd name="connsiteY3" fmla="*/ 1264439 h 1264439"/>
              <a:gd name="connsiteX0" fmla="*/ 0 w 1011349"/>
              <a:gd name="connsiteY0" fmla="*/ 7845 h 1263587"/>
              <a:gd name="connsiteX1" fmla="*/ 628739 w 1011349"/>
              <a:gd name="connsiteY1" fmla="*/ 342025 h 1263587"/>
              <a:gd name="connsiteX2" fmla="*/ 847233 w 1011349"/>
              <a:gd name="connsiteY2" fmla="*/ 626331 h 1263587"/>
              <a:gd name="connsiteX3" fmla="*/ 1011349 w 1011349"/>
              <a:gd name="connsiteY3" fmla="*/ 1263587 h 1263587"/>
              <a:gd name="connsiteX0" fmla="*/ 0 w 1011349"/>
              <a:gd name="connsiteY0" fmla="*/ 7845 h 1263587"/>
              <a:gd name="connsiteX1" fmla="*/ 628739 w 1011349"/>
              <a:gd name="connsiteY1" fmla="*/ 342025 h 1263587"/>
              <a:gd name="connsiteX2" fmla="*/ 847233 w 1011349"/>
              <a:gd name="connsiteY2" fmla="*/ 626331 h 1263587"/>
              <a:gd name="connsiteX3" fmla="*/ 1011349 w 1011349"/>
              <a:gd name="connsiteY3" fmla="*/ 1263587 h 1263587"/>
              <a:gd name="connsiteX0" fmla="*/ 0 w 1011349"/>
              <a:gd name="connsiteY0" fmla="*/ 7845 h 1263587"/>
              <a:gd name="connsiteX1" fmla="*/ 628739 w 1011349"/>
              <a:gd name="connsiteY1" fmla="*/ 342025 h 1263587"/>
              <a:gd name="connsiteX2" fmla="*/ 847233 w 1011349"/>
              <a:gd name="connsiteY2" fmla="*/ 626331 h 1263587"/>
              <a:gd name="connsiteX3" fmla="*/ 1011349 w 1011349"/>
              <a:gd name="connsiteY3" fmla="*/ 1263587 h 1263587"/>
              <a:gd name="connsiteX0" fmla="*/ 0 w 1011349"/>
              <a:gd name="connsiteY0" fmla="*/ 10772 h 1266514"/>
              <a:gd name="connsiteX1" fmla="*/ 603339 w 1011349"/>
              <a:gd name="connsiteY1" fmla="*/ 252878 h 1266514"/>
              <a:gd name="connsiteX2" fmla="*/ 847233 w 1011349"/>
              <a:gd name="connsiteY2" fmla="*/ 629258 h 1266514"/>
              <a:gd name="connsiteX3" fmla="*/ 1011349 w 1011349"/>
              <a:gd name="connsiteY3" fmla="*/ 1266514 h 1266514"/>
              <a:gd name="connsiteX0" fmla="*/ 0 w 1036749"/>
              <a:gd name="connsiteY0" fmla="*/ 8960 h 1324280"/>
              <a:gd name="connsiteX1" fmla="*/ 628739 w 1036749"/>
              <a:gd name="connsiteY1" fmla="*/ 310644 h 1324280"/>
              <a:gd name="connsiteX2" fmla="*/ 872633 w 1036749"/>
              <a:gd name="connsiteY2" fmla="*/ 687024 h 1324280"/>
              <a:gd name="connsiteX3" fmla="*/ 1036749 w 1036749"/>
              <a:gd name="connsiteY3" fmla="*/ 1324280 h 1324280"/>
              <a:gd name="connsiteX0" fmla="*/ 0 w 1036749"/>
              <a:gd name="connsiteY0" fmla="*/ 2245 h 1317565"/>
              <a:gd name="connsiteX1" fmla="*/ 628739 w 1036749"/>
              <a:gd name="connsiteY1" fmla="*/ 303929 h 1317565"/>
              <a:gd name="connsiteX2" fmla="*/ 872633 w 1036749"/>
              <a:gd name="connsiteY2" fmla="*/ 680309 h 1317565"/>
              <a:gd name="connsiteX3" fmla="*/ 1036749 w 1036749"/>
              <a:gd name="connsiteY3" fmla="*/ 1317565 h 1317565"/>
              <a:gd name="connsiteX0" fmla="*/ 0 w 979599"/>
              <a:gd name="connsiteY0" fmla="*/ 2013 h 1349830"/>
              <a:gd name="connsiteX1" fmla="*/ 571589 w 979599"/>
              <a:gd name="connsiteY1" fmla="*/ 336194 h 1349830"/>
              <a:gd name="connsiteX2" fmla="*/ 815483 w 979599"/>
              <a:gd name="connsiteY2" fmla="*/ 712574 h 1349830"/>
              <a:gd name="connsiteX3" fmla="*/ 979599 w 979599"/>
              <a:gd name="connsiteY3" fmla="*/ 1349830 h 1349830"/>
            </a:gdLst>
            <a:ahLst/>
            <a:cxnLst>
              <a:cxn ang="0">
                <a:pos x="connsiteX0" y="connsiteY0"/>
              </a:cxn>
              <a:cxn ang="0">
                <a:pos x="connsiteX1" y="connsiteY1"/>
              </a:cxn>
              <a:cxn ang="0">
                <a:pos x="connsiteX2" y="connsiteY2"/>
              </a:cxn>
              <a:cxn ang="0">
                <a:pos x="connsiteX3" y="connsiteY3"/>
              </a:cxn>
            </a:cxnLst>
            <a:rect l="l" t="t" r="r" b="b"/>
            <a:pathLst>
              <a:path w="979599" h="1349830">
                <a:moveTo>
                  <a:pt x="0" y="2013"/>
                </a:moveTo>
                <a:cubicBezTo>
                  <a:pt x="151595" y="-24518"/>
                  <a:pt x="435675" y="217767"/>
                  <a:pt x="571589" y="336194"/>
                </a:cubicBezTo>
                <a:cubicBezTo>
                  <a:pt x="707503" y="454621"/>
                  <a:pt x="747481" y="543635"/>
                  <a:pt x="815483" y="712574"/>
                </a:cubicBezTo>
                <a:cubicBezTo>
                  <a:pt x="883485" y="881513"/>
                  <a:pt x="964305" y="1140398"/>
                  <a:pt x="979599" y="13498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p:cNvSpPr txBox="1"/>
          <p:nvPr/>
        </p:nvSpPr>
        <p:spPr>
          <a:xfrm>
            <a:off x="1438136" y="3074059"/>
            <a:ext cx="843501" cy="338554"/>
          </a:xfrm>
          <a:prstGeom prst="rect">
            <a:avLst/>
          </a:prstGeom>
          <a:noFill/>
        </p:spPr>
        <p:txBody>
          <a:bodyPr wrap="none" rtlCol="0">
            <a:spAutoFit/>
          </a:bodyPr>
          <a:lstStyle/>
          <a:p>
            <a:r>
              <a:rPr lang="en-GB" sz="1600" i="1" dirty="0" smtClean="0">
                <a:solidFill>
                  <a:srgbClr val="C00000"/>
                </a:solidFill>
              </a:rPr>
              <a:t>average</a:t>
            </a:r>
            <a:endParaRPr lang="en-GB" sz="1600" i="1" dirty="0">
              <a:solidFill>
                <a:srgbClr val="C00000"/>
              </a:solidFill>
            </a:endParaRPr>
          </a:p>
        </p:txBody>
      </p:sp>
      <p:sp>
        <p:nvSpPr>
          <p:cNvPr id="26" name="TextBox 25"/>
          <p:cNvSpPr txBox="1"/>
          <p:nvPr/>
        </p:nvSpPr>
        <p:spPr>
          <a:xfrm>
            <a:off x="1305894" y="1506142"/>
            <a:ext cx="6942478" cy="369332"/>
          </a:xfrm>
          <a:prstGeom prst="rect">
            <a:avLst/>
          </a:prstGeom>
          <a:noFill/>
        </p:spPr>
        <p:txBody>
          <a:bodyPr wrap="none" rtlCol="0">
            <a:spAutoFit/>
          </a:bodyPr>
          <a:lstStyle/>
          <a:p>
            <a:r>
              <a:rPr lang="en-GB" dirty="0" smtClean="0"/>
              <a:t>Groups of similar spatial distributions and their relationships to the time</a:t>
            </a:r>
            <a:endParaRPr lang="en-GB" dirty="0"/>
          </a:p>
        </p:txBody>
      </p:sp>
    </p:spTree>
    <p:extLst>
      <p:ext uri="{BB962C8B-B14F-4D97-AF65-F5344CB8AC3E}">
        <p14:creationId xmlns:p14="http://schemas.microsoft.com/office/powerpoint/2010/main" val="1294497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TotalTime>
  <Words>3948</Words>
  <Application>Microsoft Office PowerPoint</Application>
  <PresentationFormat>On-screen Show (4:3)</PresentationFormat>
  <Paragraphs>622</Paragraphs>
  <Slides>92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ＭＳ Ｐゴシック</vt:lpstr>
      <vt:lpstr>Arial</vt:lpstr>
      <vt:lpstr>Calibri</vt:lpstr>
      <vt:lpstr>Century Schoolbook</vt:lpstr>
      <vt:lpstr>Frutiger LT Com 55 Roman</vt:lpstr>
      <vt:lpstr>Monotype Corsiva</vt:lpstr>
      <vt:lpstr>Symbol</vt:lpstr>
      <vt:lpstr>Wingdings</vt:lpstr>
      <vt:lpstr>Office Theme</vt:lpstr>
      <vt:lpstr>Lecture 07  Visual analytics of spatio-temporal data</vt:lpstr>
      <vt:lpstr>Previous lectures</vt:lpstr>
      <vt:lpstr>This lecture</vt:lpstr>
      <vt:lpstr>Analysis subject and goal</vt:lpstr>
      <vt:lpstr>Types of discrete entities (objects)</vt:lpstr>
      <vt:lpstr>Types of discrete objects</vt:lpstr>
      <vt:lpstr>Spatio-temporal data</vt:lpstr>
      <vt:lpstr>Types of spatio-temporal data</vt:lpstr>
      <vt:lpstr>An example of spatial time series</vt:lpstr>
      <vt:lpstr>An example of spatial event data</vt:lpstr>
      <vt:lpstr>Visual displays of spatial events</vt:lpstr>
      <vt:lpstr>Temporal distribution of events</vt:lpstr>
      <vt:lpstr>Space-time cube</vt:lpstr>
      <vt:lpstr>Representation of temporally extended (durable) events</vt:lpstr>
      <vt:lpstr>Representation of spatially and temporally extended events</vt:lpstr>
      <vt:lpstr>An example of movement data (trajectories)</vt:lpstr>
      <vt:lpstr>Structure of trajectory data</vt:lpstr>
      <vt:lpstr>Visual representation of trajectories</vt:lpstr>
      <vt:lpstr>PowerPoint Presentation</vt:lpstr>
      <vt:lpstr>PowerPoint Presentation</vt:lpstr>
      <vt:lpstr>Spatial time series</vt:lpstr>
      <vt:lpstr>Complex behaviour</vt:lpstr>
      <vt:lpstr>Decomposing a complex behaviour:  slices</vt:lpstr>
      <vt:lpstr>Decomposing a complex behaviour:  perspectives</vt:lpstr>
      <vt:lpstr>Two complementary views of spatial time series</vt:lpstr>
      <vt:lpstr>Visualisation of local temporal variations</vt:lpstr>
      <vt:lpstr>Visualisation of spatial situations  by “small multiples”</vt:lpstr>
      <vt:lpstr>Visualisation of spatial situations  by map animation</vt:lpstr>
      <vt:lpstr>Use of partition-based clustering in analysis of spatial time series</vt:lpstr>
      <vt:lpstr>Analysis of spatial time series</vt:lpstr>
      <vt:lpstr>Transformations of spatio-temporal data</vt:lpstr>
      <vt:lpstr>A running example:  trajectories of cars in Milan</vt:lpstr>
      <vt:lpstr>Trajectories</vt:lpstr>
      <vt:lpstr>Spatial events</vt:lpstr>
      <vt:lpstr>Spatial time series</vt:lpstr>
      <vt:lpstr>Spatial time series</vt:lpstr>
      <vt:lpstr>Flows</vt:lpstr>
      <vt:lpstr>The flow symbols</vt:lpstr>
      <vt:lpstr>Alternative shapes of flow symbols</vt:lpstr>
      <vt:lpstr>Transformations of spatio-temporal data</vt:lpstr>
      <vt:lpstr>Transformations illustrated</vt:lpstr>
      <vt:lpstr>Purposes of data transformations</vt:lpstr>
      <vt:lpstr>Spatio-temporal aggregation of spatial events and trajectories</vt:lpstr>
      <vt:lpstr>Spatio-temporal aggregation</vt:lpstr>
      <vt:lpstr>Space division: a regular grid</vt:lpstr>
      <vt:lpstr>Space division: arbitrary areas (such as administrative units)</vt:lpstr>
      <vt:lpstr>Aggregation: absolute counts transformed to relative</vt:lpstr>
      <vt:lpstr>Space division: an irregular grid</vt:lpstr>
      <vt:lpstr>Voronoi tessellation (a.k.a. Voronoi diagram)</vt:lpstr>
      <vt:lpstr>Data-driven tessellation</vt:lpstr>
      <vt:lpstr>Data-driven tessellation</vt:lpstr>
      <vt:lpstr>Data-driven tessellation</vt:lpstr>
      <vt:lpstr>Spatio-temporal aggregation of events</vt:lpstr>
      <vt:lpstr>Representation of time cycles</vt:lpstr>
      <vt:lpstr>Transformation of time series (e.g., absolute counts transformed to normalized differences from the means)</vt:lpstr>
      <vt:lpstr>PowerPoint Presentation</vt:lpstr>
      <vt:lpstr>Spatio-temporal aggregation of trajectories:  how to divide the territory?</vt:lpstr>
      <vt:lpstr>Data-driven tessellation based on characteristic points from trajectories</vt:lpstr>
      <vt:lpstr>Spatio-temporal aggregates: presence</vt:lpstr>
      <vt:lpstr>Aggregation into flows</vt:lpstr>
      <vt:lpstr>Spatio-temporal aggregates: flows</vt:lpstr>
      <vt:lpstr>Different levels of spatial abstraction</vt:lpstr>
      <vt:lpstr>PowerPoint Presentation</vt:lpstr>
      <vt:lpstr>Partition-based clustering of local time series</vt:lpstr>
      <vt:lpstr>Partition-based clustering of spatial situations</vt:lpstr>
      <vt:lpstr>Extraction of spatial events from spatial time series and trajectories</vt:lpstr>
      <vt:lpstr>Events in time series</vt:lpstr>
      <vt:lpstr>Extraction of events from time series</vt:lpstr>
      <vt:lpstr>Example</vt:lpstr>
      <vt:lpstr>An area with peaks in unusual times</vt:lpstr>
      <vt:lpstr>Trajectories and spatial events</vt:lpstr>
      <vt:lpstr>Examples of events occurring in movement </vt:lpstr>
      <vt:lpstr>Interactive filtering based on attribute values</vt:lpstr>
      <vt:lpstr>Event extraction based on the segment filter</vt:lpstr>
      <vt:lpstr>Main takeaways from the lecture</vt:lpstr>
      <vt:lpstr>Where to read more:</vt:lpstr>
      <vt:lpstr>Example:  analysis of spatial time series by means of partition-based clustering</vt:lpstr>
      <vt:lpstr>PowerPoint Presentation</vt:lpstr>
      <vt:lpstr>Subtask 1: study the spatial distribution of the local temporal variations</vt:lpstr>
      <vt:lpstr>PowerPoint Presentation</vt:lpstr>
      <vt:lpstr>PowerPoint Presentation</vt:lpstr>
      <vt:lpstr>PowerPoint Presentation</vt:lpstr>
      <vt:lpstr>A summary of our findings</vt:lpstr>
      <vt:lpstr>Subtask 2: study the temporal variation of the spatial situations</vt:lpstr>
      <vt:lpstr>Technically speaking</vt:lpstr>
      <vt:lpstr>PowerPoint Presentation</vt:lpstr>
      <vt:lpstr>PowerPoint Presentation</vt:lpstr>
      <vt:lpstr>PowerPoint Presentation</vt:lpstr>
      <vt:lpstr>PowerPoint Presentation</vt:lpstr>
      <vt:lpstr>PowerPoint Presentation</vt:lpstr>
      <vt:lpstr>A summary of our findings (1)</vt:lpstr>
      <vt:lpstr>A summary of our findings (2)</vt:lpstr>
    </vt:vector>
  </TitlesOfParts>
  <Company>SCCM-IAIS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Visual Analytics</dc:title>
  <dc:creator>gennady</dc:creator>
  <cp:lastModifiedBy>Andriyenko, Gennadiy</cp:lastModifiedBy>
  <cp:revision>991</cp:revision>
  <cp:lastPrinted>2017-10-12T12:09:06Z</cp:lastPrinted>
  <dcterms:created xsi:type="dcterms:W3CDTF">2015-01-02T16:39:12Z</dcterms:created>
  <dcterms:modified xsi:type="dcterms:W3CDTF">2019-11-07T15:54:50Z</dcterms:modified>
</cp:coreProperties>
</file>